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avi" ContentType="video/x-msvide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624" r:id="rId2"/>
    <p:sldId id="600" r:id="rId3"/>
    <p:sldId id="652" r:id="rId4"/>
    <p:sldId id="602" r:id="rId5"/>
    <p:sldId id="622" r:id="rId6"/>
    <p:sldId id="636" r:id="rId7"/>
    <p:sldId id="608" r:id="rId8"/>
    <p:sldId id="614" r:id="rId9"/>
    <p:sldId id="619" r:id="rId10"/>
    <p:sldId id="649" r:id="rId11"/>
    <p:sldId id="604" r:id="rId12"/>
    <p:sldId id="606" r:id="rId13"/>
    <p:sldId id="610" r:id="rId14"/>
    <p:sldId id="648" r:id="rId15"/>
    <p:sldId id="653" r:id="rId16"/>
    <p:sldId id="651" r:id="rId17"/>
    <p:sldId id="647" r:id="rId18"/>
    <p:sldId id="650" r:id="rId19"/>
    <p:sldId id="645" r:id="rId20"/>
    <p:sldId id="646" r:id="rId21"/>
    <p:sldId id="617" r:id="rId22"/>
    <p:sldId id="643" r:id="rId2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5"/>
    <a:srgbClr val="FFFFCC"/>
    <a:srgbClr val="CC00CC"/>
    <a:srgbClr val="CCFFCC"/>
    <a:srgbClr val="99FF99"/>
    <a:srgbClr val="00863D"/>
    <a:srgbClr val="336600"/>
    <a:srgbClr val="FF6600"/>
    <a:srgbClr val="FF0066"/>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2" autoAdjust="0"/>
    <p:restoredTop sz="86387" autoAdjust="0"/>
  </p:normalViewPr>
  <p:slideViewPr>
    <p:cSldViewPr snapToGrid="0">
      <p:cViewPr varScale="1">
        <p:scale>
          <a:sx n="79" d="100"/>
          <a:sy n="79" d="100"/>
        </p:scale>
        <p:origin x="364" y="64"/>
      </p:cViewPr>
      <p:guideLst>
        <p:guide orient="horz" pos="2160"/>
        <p:guide pos="2880"/>
      </p:guideLst>
    </p:cSldViewPr>
  </p:slideViewPr>
  <p:outlineViewPr>
    <p:cViewPr>
      <p:scale>
        <a:sx n="33" d="100"/>
        <a:sy n="33" d="100"/>
      </p:scale>
      <p:origin x="0" y="-3604"/>
    </p:cViewPr>
  </p:outlineViewPr>
  <p:notesTextViewPr>
    <p:cViewPr>
      <p:scale>
        <a:sx n="100" d="100"/>
        <a:sy n="100" d="100"/>
      </p:scale>
      <p:origin x="0" y="0"/>
    </p:cViewPr>
  </p:notesTextViewPr>
  <p:sorterViewPr>
    <p:cViewPr varScale="1">
      <p:scale>
        <a:sx n="1" d="1"/>
        <a:sy n="1" d="1"/>
      </p:scale>
      <p:origin x="0" y="-496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604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573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04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04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604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A4F60962-C5B3-4FEF-BA21-ACEDB15CE034}" type="slidenum">
              <a:rPr lang="en-US"/>
              <a:pPr>
                <a:defRPr/>
              </a:pPr>
              <a:t>‹#›</a:t>
            </a:fld>
            <a:endParaRPr lang="en-US"/>
          </a:p>
        </p:txBody>
      </p:sp>
    </p:spTree>
    <p:extLst>
      <p:ext uri="{BB962C8B-B14F-4D97-AF65-F5344CB8AC3E}">
        <p14:creationId xmlns:p14="http://schemas.microsoft.com/office/powerpoint/2010/main" val="13721732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7EABBE00-346A-4961-BBFF-B815B41F065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14D39A0B-9F9B-4AA2-AF3E-F95D9B48153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D055CE0A-C7CE-4615-A3E7-AC01A8DB5AE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F9455AF4-5C8E-4F67-897F-3BE060339D7D}"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06446025-1606-46E6-AF04-73D943DF646F}"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C3FAA978-DFCF-4F31-90F8-373CC6AD313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3DA77E42-05E1-48DE-B63E-565E3F674F0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80F8DAF4-EE67-42C5-AD21-96C3EB3CBFB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DEBAB599-DB8E-47F3-9D71-E5270FE902D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6966F032-2B2E-498B-8407-66A9087C959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296C19C5-C0DC-4457-8F25-EF3453B2D88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5B9ADFC4-0994-4A99-827F-096F283597E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4902431A-FE9D-4A3E-A743-597267454E9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C2873D16-B70D-498F-BF5E-3969A94BC18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C36F7942-73DE-46FB-A8FE-8AD19630200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31828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4400">
          <a:solidFill>
            <a:schemeClr val="accent6"/>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7.emf"/><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35.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5" Type="http://schemas.openxmlformats.org/officeDocument/2006/relationships/image" Target="../media/image40.emf"/><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5" Type="http://schemas.openxmlformats.org/officeDocument/2006/relationships/image" Target="../media/image40.emf"/><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0.pn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ctrTitle"/>
          </p:nvPr>
        </p:nvSpPr>
        <p:spPr>
          <a:xfrm>
            <a:off x="731365" y="1629058"/>
            <a:ext cx="7772400" cy="1143000"/>
          </a:xfrm>
        </p:spPr>
        <p:txBody>
          <a:bodyPr/>
          <a:lstStyle/>
          <a:p>
            <a:pPr eaLnBrk="1" hangingPunct="1"/>
            <a:r>
              <a:rPr lang="en-US" sz="3600" b="1">
                <a:effectLst>
                  <a:outerShdw blurRad="38100" dist="38100" dir="2700000" algn="tl">
                    <a:srgbClr val="000000">
                      <a:alpha val="43137"/>
                    </a:srgbClr>
                  </a:outerShdw>
                </a:effectLst>
              </a:rPr>
              <a:t>Low Mach Number </a:t>
            </a:r>
            <a:br>
              <a:rPr lang="en-US" sz="3600" b="1">
                <a:effectLst>
                  <a:outerShdw blurRad="38100" dist="38100" dir="2700000" algn="tl">
                    <a:srgbClr val="000000">
                      <a:alpha val="43137"/>
                    </a:srgbClr>
                  </a:outerShdw>
                </a:effectLst>
              </a:rPr>
            </a:br>
            <a:r>
              <a:rPr lang="en-US" sz="3600" b="1">
                <a:effectLst>
                  <a:outerShdw blurRad="38100" dist="38100" dir="2700000" algn="tl">
                    <a:srgbClr val="000000">
                      <a:alpha val="43137"/>
                    </a:srgbClr>
                  </a:outerShdw>
                </a:effectLst>
              </a:rPr>
              <a:t>Fluctuating Hydrodynamics </a:t>
            </a:r>
            <a:br>
              <a:rPr lang="en-US" sz="3600" b="1">
                <a:effectLst>
                  <a:outerShdw blurRad="38100" dist="38100" dir="2700000" algn="tl">
                    <a:srgbClr val="000000">
                      <a:alpha val="43137"/>
                    </a:srgbClr>
                  </a:outerShdw>
                </a:effectLst>
              </a:rPr>
            </a:br>
            <a:r>
              <a:rPr lang="en-US" sz="3600" b="1">
                <a:effectLst>
                  <a:outerShdw blurRad="38100" dist="38100" dir="2700000" algn="tl">
                    <a:srgbClr val="000000">
                      <a:alpha val="43137"/>
                    </a:srgbClr>
                  </a:outerShdw>
                </a:effectLst>
              </a:rPr>
              <a:t>for Electrolytes</a:t>
            </a:r>
            <a:endParaRPr lang="en-US" dirty="0">
              <a:solidFill>
                <a:schemeClr val="accent6"/>
              </a:solidFill>
              <a:effectLst>
                <a:outerShdw blurRad="38100" dist="38100" dir="2700000" algn="tl">
                  <a:srgbClr val="000000">
                    <a:alpha val="43137"/>
                  </a:srgbClr>
                </a:outerShdw>
              </a:effectLst>
            </a:endParaRPr>
          </a:p>
        </p:txBody>
      </p:sp>
      <p:sp>
        <p:nvSpPr>
          <p:cNvPr id="8" name="Subtitle 2">
            <a:extLst>
              <a:ext uri="{FF2B5EF4-FFF2-40B4-BE49-F238E27FC236}">
                <a16:creationId xmlns:a16="http://schemas.microsoft.com/office/drawing/2014/main" id="{32C835FD-5D30-464D-B581-67DA43F8013B}"/>
              </a:ext>
            </a:extLst>
          </p:cNvPr>
          <p:cNvSpPr>
            <a:spLocks noGrp="1"/>
          </p:cNvSpPr>
          <p:nvPr>
            <p:ph type="subTitle" idx="1"/>
          </p:nvPr>
        </p:nvSpPr>
        <p:spPr>
          <a:xfrm>
            <a:off x="1188565" y="3447206"/>
            <a:ext cx="6858000" cy="2075606"/>
          </a:xfrm>
        </p:spPr>
        <p:txBody>
          <a:bodyPr>
            <a:normAutofit/>
          </a:bodyPr>
          <a:lstStyle/>
          <a:p>
            <a:r>
              <a:rPr lang="en-US" sz="2000" b="1">
                <a:latin typeface="Calibri" panose="020F0502020204030204" pitchFamily="34" charset="0"/>
                <a:cs typeface="Calibri" panose="020F0502020204030204" pitchFamily="34" charset="0"/>
              </a:rPr>
              <a:t>Alejandro Garcia </a:t>
            </a:r>
            <a:r>
              <a:rPr lang="en-US" sz="2000">
                <a:latin typeface="Calibri" panose="020F0502020204030204" pitchFamily="34" charset="0"/>
                <a:cs typeface="Calibri" panose="020F0502020204030204" pitchFamily="34" charset="0"/>
              </a:rPr>
              <a:t>(San Jose State University)</a:t>
            </a:r>
            <a:br>
              <a:rPr lang="en-US" sz="2000">
                <a:latin typeface="Calibri" panose="020F0502020204030204" pitchFamily="34" charset="0"/>
                <a:cs typeface="Calibri" panose="020F0502020204030204" pitchFamily="34" charset="0"/>
              </a:rPr>
            </a:br>
            <a:r>
              <a:rPr lang="en-US" sz="2000" b="1">
                <a:solidFill>
                  <a:srgbClr val="000000"/>
                </a:solidFill>
                <a:latin typeface="Calibri" panose="020F0502020204030204" pitchFamily="34" charset="0"/>
                <a:cs typeface="Calibri" panose="020F0502020204030204" pitchFamily="34" charset="0"/>
              </a:rPr>
              <a:t>Jean-Philippe Péraud </a:t>
            </a:r>
            <a:r>
              <a:rPr lang="en-US" sz="2000">
                <a:solidFill>
                  <a:srgbClr val="000000"/>
                </a:solidFill>
                <a:latin typeface="Calibri" panose="020F0502020204030204" pitchFamily="34" charset="0"/>
                <a:cs typeface="Calibri" panose="020F0502020204030204" pitchFamily="34" charset="0"/>
              </a:rPr>
              <a:t>(Corning)</a:t>
            </a:r>
            <a:br>
              <a:rPr lang="en-US" sz="2000">
                <a:solidFill>
                  <a:srgbClr val="000000"/>
                </a:solidFill>
                <a:latin typeface="Calibri" panose="020F0502020204030204" pitchFamily="34" charset="0"/>
                <a:cs typeface="Calibri" panose="020F0502020204030204" pitchFamily="34" charset="0"/>
              </a:rPr>
            </a:br>
            <a:r>
              <a:rPr lang="en-US" sz="2000" b="1">
                <a:latin typeface="Calibri" panose="020F0502020204030204" pitchFamily="34" charset="0"/>
                <a:cs typeface="Calibri" panose="020F0502020204030204" pitchFamily="34" charset="0"/>
              </a:rPr>
              <a:t>Andy Nonaka </a:t>
            </a:r>
            <a:r>
              <a:rPr lang="en-US" sz="2000">
                <a:latin typeface="Calibri" panose="020F0502020204030204" pitchFamily="34" charset="0"/>
                <a:cs typeface="Calibri" panose="020F0502020204030204" pitchFamily="34" charset="0"/>
              </a:rPr>
              <a:t>(Lawrence Berkeley Nat. Lab.)</a:t>
            </a:r>
            <a:br>
              <a:rPr lang="en-US" sz="2000">
                <a:latin typeface="Calibri" panose="020F0502020204030204" pitchFamily="34" charset="0"/>
                <a:cs typeface="Calibri" panose="020F0502020204030204" pitchFamily="34" charset="0"/>
              </a:rPr>
            </a:br>
            <a:r>
              <a:rPr lang="en-US" sz="2000" b="1">
                <a:latin typeface="Calibri" panose="020F0502020204030204" pitchFamily="34" charset="0"/>
                <a:cs typeface="Calibri" panose="020F0502020204030204" pitchFamily="34" charset="0"/>
              </a:rPr>
              <a:t>Aleksandar Donev </a:t>
            </a:r>
            <a:r>
              <a:rPr lang="en-US" sz="2000">
                <a:latin typeface="Calibri" panose="020F0502020204030204" pitchFamily="34" charset="0"/>
                <a:cs typeface="Calibri" panose="020F0502020204030204" pitchFamily="34" charset="0"/>
              </a:rPr>
              <a:t>(New York University)</a:t>
            </a:r>
            <a:br>
              <a:rPr lang="en-US" sz="2000">
                <a:latin typeface="Calibri" panose="020F0502020204030204" pitchFamily="34" charset="0"/>
                <a:cs typeface="Calibri" panose="020F0502020204030204" pitchFamily="34" charset="0"/>
              </a:rPr>
            </a:br>
            <a:r>
              <a:rPr lang="en-US" sz="2000" b="1">
                <a:latin typeface="Calibri" panose="020F0502020204030204" pitchFamily="34" charset="0"/>
                <a:cs typeface="Calibri" panose="020F0502020204030204" pitchFamily="34" charset="0"/>
              </a:rPr>
              <a:t>John Bell </a:t>
            </a:r>
            <a:r>
              <a:rPr lang="en-US" sz="2000">
                <a:latin typeface="Calibri" panose="020F0502020204030204" pitchFamily="34" charset="0"/>
                <a:cs typeface="Calibri" panose="020F0502020204030204" pitchFamily="34" charset="0"/>
              </a:rPr>
              <a:t>(Lawrence Berkeley Nat. Lab.)</a:t>
            </a:r>
            <a:endParaRPr lang="en-US" sz="2000" dirty="0">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2DD07159-C5C9-4582-9FBA-35D5CE4B8A3B}"/>
              </a:ext>
            </a:extLst>
          </p:cNvPr>
          <p:cNvGrpSpPr/>
          <p:nvPr/>
        </p:nvGrpSpPr>
        <p:grpSpPr>
          <a:xfrm>
            <a:off x="967825" y="5261848"/>
            <a:ext cx="7299485" cy="1410037"/>
            <a:chOff x="908921" y="5261846"/>
            <a:chExt cx="7299485" cy="1410037"/>
          </a:xfrm>
        </p:grpSpPr>
        <p:pic>
          <p:nvPicPr>
            <p:cNvPr id="5" name="Picture 4">
              <a:extLst>
                <a:ext uri="{FF2B5EF4-FFF2-40B4-BE49-F238E27FC236}">
                  <a16:creationId xmlns:a16="http://schemas.microsoft.com/office/drawing/2014/main" id="{21712A27-A3C1-4B86-89E9-0954184CD492}"/>
                </a:ext>
              </a:extLst>
            </p:cNvPr>
            <p:cNvPicPr>
              <a:picLocks noChangeAspect="1"/>
            </p:cNvPicPr>
            <p:nvPr/>
          </p:nvPicPr>
          <p:blipFill>
            <a:blip r:embed="rId2"/>
            <a:stretch>
              <a:fillRect/>
            </a:stretch>
          </p:blipFill>
          <p:spPr>
            <a:xfrm>
              <a:off x="3709356" y="5261846"/>
              <a:ext cx="1410037" cy="1410037"/>
            </a:xfrm>
            <a:prstGeom prst="rect">
              <a:avLst/>
            </a:prstGeom>
          </p:spPr>
        </p:pic>
        <p:pic>
          <p:nvPicPr>
            <p:cNvPr id="7" name="Picture 6">
              <a:extLst>
                <a:ext uri="{FF2B5EF4-FFF2-40B4-BE49-F238E27FC236}">
                  <a16:creationId xmlns:a16="http://schemas.microsoft.com/office/drawing/2014/main" id="{1A838EC6-2F9C-4A0B-8267-13893C003500}"/>
                </a:ext>
              </a:extLst>
            </p:cNvPr>
            <p:cNvPicPr>
              <a:picLocks noChangeAspect="1"/>
            </p:cNvPicPr>
            <p:nvPr/>
          </p:nvPicPr>
          <p:blipFill>
            <a:blip r:embed="rId3"/>
            <a:stretch>
              <a:fillRect/>
            </a:stretch>
          </p:blipFill>
          <p:spPr>
            <a:xfrm>
              <a:off x="5895387" y="5723717"/>
              <a:ext cx="2313019" cy="486295"/>
            </a:xfrm>
            <a:prstGeom prst="rect">
              <a:avLst/>
            </a:prstGeom>
          </p:spPr>
        </p:pic>
        <p:pic>
          <p:nvPicPr>
            <p:cNvPr id="9" name="Picture 8">
              <a:extLst>
                <a:ext uri="{FF2B5EF4-FFF2-40B4-BE49-F238E27FC236}">
                  <a16:creationId xmlns:a16="http://schemas.microsoft.com/office/drawing/2014/main" id="{72E26534-1EA3-4053-A36D-8744DBF2835F}"/>
                </a:ext>
              </a:extLst>
            </p:cNvPr>
            <p:cNvPicPr>
              <a:picLocks noChangeAspect="1"/>
            </p:cNvPicPr>
            <p:nvPr/>
          </p:nvPicPr>
          <p:blipFill rotWithShape="1">
            <a:blip r:embed="rId4"/>
            <a:srcRect t="30354" b="33964"/>
            <a:stretch/>
          </p:blipFill>
          <p:spPr>
            <a:xfrm>
              <a:off x="908921" y="5717778"/>
              <a:ext cx="2024442" cy="498172"/>
            </a:xfrm>
            <a:prstGeom prst="rect">
              <a:avLst/>
            </a:prstGeom>
          </p:spPr>
        </p:pic>
      </p:grpSp>
      <p:sp>
        <p:nvSpPr>
          <p:cNvPr id="11" name="TextBox 10">
            <a:extLst>
              <a:ext uri="{FF2B5EF4-FFF2-40B4-BE49-F238E27FC236}">
                <a16:creationId xmlns:a16="http://schemas.microsoft.com/office/drawing/2014/main" id="{B9107998-2F87-477B-A32F-1DAE39E445F1}"/>
              </a:ext>
            </a:extLst>
          </p:cNvPr>
          <p:cNvSpPr txBox="1"/>
          <p:nvPr/>
        </p:nvSpPr>
        <p:spPr>
          <a:xfrm>
            <a:off x="1602610" y="321990"/>
            <a:ext cx="5874044" cy="646331"/>
          </a:xfrm>
          <a:prstGeom prst="rect">
            <a:avLst/>
          </a:prstGeom>
          <a:solidFill>
            <a:srgbClr val="CCFFCC"/>
          </a:solidFill>
        </p:spPr>
        <p:txBody>
          <a:bodyPr wrap="none" rtlCol="0">
            <a:spAutoFit/>
          </a:bodyPr>
          <a:lstStyle/>
          <a:p>
            <a:pPr algn="ctr"/>
            <a:r>
              <a:rPr lang="en-US" sz="1800" dirty="0">
                <a:latin typeface="Calibri" panose="020F0502020204030204" pitchFamily="34" charset="0"/>
                <a:cs typeface="Calibri" panose="020F0502020204030204" pitchFamily="34" charset="0"/>
              </a:rPr>
              <a:t>TWENTIETH SYMPOSIUM ON THERMOPHYSICAL PROPERTIES</a:t>
            </a:r>
            <a:br>
              <a:rPr lang="en-US" sz="18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June 24–29, 2018  --  Boulder, CO, USA</a:t>
            </a:r>
          </a:p>
        </p:txBody>
      </p:sp>
    </p:spTree>
    <p:extLst>
      <p:ext uri="{BB962C8B-B14F-4D97-AF65-F5344CB8AC3E}">
        <p14:creationId xmlns:p14="http://schemas.microsoft.com/office/powerpoint/2010/main" val="238880771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950B7-446D-40CF-A98C-A1DD304D1563}"/>
              </a:ext>
            </a:extLst>
          </p:cNvPr>
          <p:cNvSpPr>
            <a:spLocks noGrp="1"/>
          </p:cNvSpPr>
          <p:nvPr>
            <p:ph type="title"/>
          </p:nvPr>
        </p:nvSpPr>
        <p:spPr>
          <a:xfrm>
            <a:off x="671639" y="350657"/>
            <a:ext cx="8029322" cy="1143000"/>
          </a:xfrm>
        </p:spPr>
        <p:txBody>
          <a:bodyPr/>
          <a:lstStyle/>
          <a:p>
            <a:r>
              <a:rPr lang="en-US" dirty="0"/>
              <a:t>Conductivity &amp; Fluctuations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8A2F145-74D7-4D29-B1AB-5B709011097A}"/>
                  </a:ext>
                </a:extLst>
              </p:cNvPr>
              <p:cNvSpPr txBox="1"/>
              <p:nvPr/>
            </p:nvSpPr>
            <p:spPr>
              <a:xfrm>
                <a:off x="671639" y="1611486"/>
                <a:ext cx="7744078" cy="4948086"/>
              </a:xfrm>
              <a:prstGeom prst="rect">
                <a:avLst/>
              </a:prstGeom>
              <a:noFill/>
            </p:spPr>
            <p:txBody>
              <a:bodyPr wrap="square" rtlCol="0">
                <a:spAutoFit/>
              </a:bodyPr>
              <a:lstStyle/>
              <a:p>
                <a:r>
                  <a:rPr lang="en-US" dirty="0"/>
                  <a:t>From Ohm’s law the conductivity for species </a:t>
                </a:r>
                <a:r>
                  <a:rPr lang="en-US" i="1" dirty="0" err="1"/>
                  <a:t>i</a:t>
                </a:r>
                <a:r>
                  <a:rPr lang="en-US" dirty="0"/>
                  <a:t> is,</a:t>
                </a:r>
              </a:p>
              <a:p>
                <a:endParaRPr lang="en-US" dirty="0"/>
              </a:p>
              <a:p>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𝑖</m:t>
                        </m:r>
                      </m:sub>
                    </m:sSub>
                    <m:r>
                      <a:rPr lang="en-US"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𝑧</m:t>
                        </m:r>
                      </m:e>
                      <m:sub>
                        <m:r>
                          <a:rPr lang="en-US" i="1">
                            <a:latin typeface="Cambria Math" panose="02040503050406030204" pitchFamily="18" charset="0"/>
                          </a:rPr>
                          <m:t>𝑖</m:t>
                        </m:r>
                        <m:r>
                          <a:rPr lang="en-US" i="1">
                            <a:latin typeface="Cambria Math" panose="02040503050406030204" pitchFamily="18" charset="0"/>
                          </a:rPr>
                          <m:t> </m:t>
                        </m:r>
                      </m:sub>
                    </m:sSub>
                    <m:sSub>
                      <m:sSubPr>
                        <m:ctrlPr>
                          <a:rPr lang="en-US" i="1">
                            <a:latin typeface="Cambria Math" panose="02040503050406030204" pitchFamily="18" charset="0"/>
                          </a:rPr>
                        </m:ctrlPr>
                      </m:sSubPr>
                      <m:e>
                        <m:r>
                          <a:rPr lang="en-US" b="1" i="1">
                            <a:latin typeface="Cambria Math" panose="02040503050406030204" pitchFamily="18" charset="0"/>
                          </a:rPr>
                          <m:t>𝑭</m:t>
                        </m:r>
                      </m:e>
                      <m:sub>
                        <m:r>
                          <a:rPr lang="en-US" i="1">
                            <a:latin typeface="Cambria Math" panose="02040503050406030204" pitchFamily="18" charset="0"/>
                          </a:rPr>
                          <m:t>𝑖</m:t>
                        </m:r>
                        <m:r>
                          <a:rPr lang="en-US" i="1">
                            <a:latin typeface="Cambria Math" panose="02040503050406030204" pitchFamily="18" charset="0"/>
                          </a:rPr>
                          <m:t> </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𝑬</m:t>
                        </m:r>
                      </m:e>
                      <m:sub>
                        <m:r>
                          <a:rPr lang="en-US" b="0" i="1" smtClean="0">
                            <a:latin typeface="Cambria Math" panose="02040503050406030204" pitchFamily="18" charset="0"/>
                          </a:rPr>
                          <m:t>𝑖</m:t>
                        </m:r>
                      </m:sub>
                    </m:sSub>
                  </m:oMath>
                </a14:m>
                <a:endParaRPr lang="en-US" dirty="0"/>
              </a:p>
              <a:p>
                <a:endParaRPr lang="en-US" dirty="0"/>
              </a:p>
              <a:p>
                <a:r>
                  <a:rPr lang="en-US" dirty="0"/>
                  <a:t>The average flux, including fluctuations,</a:t>
                </a:r>
                <a:br>
                  <a:rPr lang="en-US" dirty="0"/>
                </a:br>
                <a:endParaRPr lang="en-US" dirty="0"/>
              </a:p>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b="1" i="1" smtClean="0">
                                  <a:latin typeface="Cambria Math" panose="02040503050406030204" pitchFamily="18" charset="0"/>
                                </a:rPr>
                                <m:t>𝑭</m:t>
                              </m:r>
                            </m:e>
                            <m:sub>
                              <m:r>
                                <a:rPr lang="en-US" b="0" i="1" smtClean="0">
                                  <a:latin typeface="Cambria Math" panose="02040503050406030204" pitchFamily="18" charset="0"/>
                                </a:rPr>
                                <m:t>𝑖</m:t>
                              </m:r>
                            </m:sub>
                          </m:sSub>
                        </m:e>
                      </m:d>
                      <m:r>
                        <a:rPr lang="en-US" i="1" smtClean="0">
                          <a:latin typeface="Cambria Math" panose="02040503050406030204" pitchFamily="18" charset="0"/>
                        </a:rPr>
                        <m:t>=</m:t>
                      </m:r>
                      <m:acc>
                        <m:accPr>
                          <m:chr m:val="̅"/>
                          <m:ctrlPr>
                            <a:rPr lang="en-US" i="1" smtClean="0">
                              <a:latin typeface="Cambria Math" panose="02040503050406030204" pitchFamily="18" charset="0"/>
                            </a:rPr>
                          </m:ctrlPr>
                        </m:accPr>
                        <m:e>
                          <m:sSub>
                            <m:sSubPr>
                              <m:ctrlPr>
                                <a:rPr lang="en-US" i="1">
                                  <a:latin typeface="Cambria Math" panose="02040503050406030204" pitchFamily="18" charset="0"/>
                                </a:rPr>
                              </m:ctrlPr>
                            </m:sSubPr>
                            <m:e>
                              <m:r>
                                <a:rPr lang="en-US" b="1" i="1">
                                  <a:latin typeface="Cambria Math" panose="02040503050406030204" pitchFamily="18" charset="0"/>
                                </a:rPr>
                                <m:t>𝑭</m:t>
                              </m:r>
                            </m:e>
                            <m:sub>
                              <m:r>
                                <a:rPr lang="en-US" i="1">
                                  <a:latin typeface="Cambria Math" panose="02040503050406030204" pitchFamily="18" charset="0"/>
                                </a:rPr>
                                <m:t>𝑖</m:t>
                              </m:r>
                            </m:sub>
                          </m:sSub>
                        </m:e>
                      </m:acc>
                      <m:d>
                        <m:dPr>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ea typeface="Cambria Math" panose="02040503050406030204" pitchFamily="18" charset="0"/>
                                    </a:rPr>
                                    <m:t>𝑖</m:t>
                                  </m:r>
                                </m:sub>
                              </m:sSub>
                            </m:e>
                          </m:d>
                          <m:r>
                            <a:rPr lang="en-US" b="0"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r>
                                <a:rPr lang="en-US" b="1" i="1" smtClean="0">
                                  <a:latin typeface="Cambria Math" panose="02040503050406030204" pitchFamily="18" charset="0"/>
                                  <a:ea typeface="Cambria Math" panose="02040503050406030204" pitchFamily="18" charset="0"/>
                                </a:rPr>
                                <m:t>𝒗</m:t>
                              </m:r>
                            </m:e>
                          </m:d>
                          <m:r>
                            <a:rPr lang="en-US" b="0"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r>
                                <a:rPr lang="en-US" b="1" i="1">
                                  <a:latin typeface="Cambria Math" panose="02040503050406030204" pitchFamily="18" charset="0"/>
                                  <a:ea typeface="Cambria Math" panose="02040503050406030204" pitchFamily="18" charset="0"/>
                                </a:rPr>
                                <m:t>𝑬</m:t>
                              </m:r>
                            </m:e>
                          </m:d>
                        </m:e>
                      </m:d>
                      <m:r>
                        <a:rPr lang="en-US" b="0"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𝛿</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a:rPr lang="en-US" i="1">
                                  <a:latin typeface="Cambria Math" panose="02040503050406030204" pitchFamily="18" charset="0"/>
                                  <a:ea typeface="Cambria Math" panose="02040503050406030204" pitchFamily="18" charset="0"/>
                                </a:rPr>
                                <m:t>𝑖</m:t>
                              </m:r>
                            </m:sub>
                          </m:sSub>
                          <m:r>
                            <a:rPr lang="en-US" i="1" smtClean="0">
                              <a:latin typeface="Cambria Math" panose="02040503050406030204" pitchFamily="18" charset="0"/>
                              <a:ea typeface="Cambria Math" panose="02040503050406030204" pitchFamily="18" charset="0"/>
                            </a:rPr>
                            <m:t>𝛿</m:t>
                          </m:r>
                          <m:r>
                            <a:rPr lang="en-US" b="1" i="1" smtClean="0">
                              <a:latin typeface="Cambria Math" panose="02040503050406030204" pitchFamily="18" charset="0"/>
                              <a:ea typeface="Cambria Math" panose="02040503050406030204" pitchFamily="18" charset="0"/>
                            </a:rPr>
                            <m:t>𝒗</m:t>
                          </m:r>
                        </m:e>
                      </m:d>
                      <m:r>
                        <a:rPr lang="en-US" b="0" i="1" smtClean="0">
                          <a:latin typeface="Cambria Math" panose="02040503050406030204" pitchFamily="18" charset="0"/>
                          <a:ea typeface="Cambria Math" panose="02040503050406030204" pitchFamily="18" charset="0"/>
                        </a:rPr>
                        <m:t>,</m:t>
                      </m:r>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𝛿</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a:rPr lang="en-US" b="0" i="1" smtClean="0">
                                  <a:latin typeface="Cambria Math" panose="02040503050406030204" pitchFamily="18" charset="0"/>
                                  <a:ea typeface="Cambria Math" panose="02040503050406030204" pitchFamily="18" charset="0"/>
                                </a:rPr>
                                <m:t>𝑗</m:t>
                              </m:r>
                            </m:sub>
                          </m:sSub>
                          <m:r>
                            <a:rPr lang="en-US" i="1">
                              <a:latin typeface="Cambria Math" panose="02040503050406030204" pitchFamily="18" charset="0"/>
                              <a:ea typeface="Cambria Math" panose="02040503050406030204" pitchFamily="18" charset="0"/>
                            </a:rPr>
                            <m:t>𝛿</m:t>
                          </m:r>
                          <m:r>
                            <a:rPr lang="en-US" b="1" i="1" smtClean="0">
                              <a:latin typeface="Cambria Math" panose="02040503050406030204" pitchFamily="18" charset="0"/>
                              <a:ea typeface="Cambria Math" panose="02040503050406030204" pitchFamily="18" charset="0"/>
                            </a:rPr>
                            <m:t>𝑬</m:t>
                          </m:r>
                        </m:e>
                      </m:d>
                      <m:r>
                        <a:rPr lang="en-US" b="0" i="1" smtClean="0">
                          <a:latin typeface="Cambria Math" panose="02040503050406030204" pitchFamily="18" charset="0"/>
                          <a:ea typeface="Cambria Math" panose="02040503050406030204" pitchFamily="18" charset="0"/>
                        </a:rPr>
                        <m:t> </m:t>
                      </m:r>
                      <m:r>
                        <m:rPr>
                          <m:nor/>
                        </m:rPr>
                        <a:rPr lang="en-US" b="0" i="0" smtClean="0">
                          <a:latin typeface="Cambria Math" panose="02040503050406030204" pitchFamily="18" charset="0"/>
                          <a:ea typeface="Cambria Math" panose="02040503050406030204" pitchFamily="18" charset="0"/>
                        </a:rPr>
                        <m:t>terms</m:t>
                      </m:r>
                      <m:r>
                        <a:rPr lang="en-US" b="0" i="1" smtClean="0">
                          <a:latin typeface="Cambria Math" panose="02040503050406030204" pitchFamily="18" charset="0"/>
                          <a:ea typeface="Cambria Math" panose="02040503050406030204" pitchFamily="18" charset="0"/>
                        </a:rPr>
                        <m:t>]</m:t>
                      </m:r>
                    </m:oMath>
                  </m:oMathPara>
                </a14:m>
                <a:endParaRPr lang="en-US" dirty="0"/>
              </a:p>
              <a:p>
                <a:endParaRPr lang="en-US" dirty="0"/>
              </a:p>
              <a:p>
                <a:r>
                  <a:rPr lang="en-US" dirty="0"/>
                  <a:t>The fluctuation terms exactly give the electrophoretic and relaxation corrections predicted by Onsager and </a:t>
                </a:r>
                <a:r>
                  <a:rPr lang="en-US" dirty="0" err="1"/>
                  <a:t>Fuoss</a:t>
                </a:r>
                <a:r>
                  <a:rPr lang="en-US" dirty="0"/>
                  <a:t> </a:t>
                </a:r>
                <a:r>
                  <a:rPr lang="en-US" i="1" dirty="0"/>
                  <a:t>plus</a:t>
                </a:r>
                <a:r>
                  <a:rPr lang="en-US" dirty="0"/>
                  <a:t> an additional enhancement to conductivity similar to the “giant fluctuations” enhancement of diffusion. </a:t>
                </a:r>
              </a:p>
              <a:p>
                <a:endParaRPr lang="en-US" dirty="0"/>
              </a:p>
            </p:txBody>
          </p:sp>
        </mc:Choice>
        <mc:Fallback xmlns="">
          <p:sp>
            <p:nvSpPr>
              <p:cNvPr id="3" name="TextBox 2">
                <a:extLst>
                  <a:ext uri="{FF2B5EF4-FFF2-40B4-BE49-F238E27FC236}">
                    <a16:creationId xmlns:a16="http://schemas.microsoft.com/office/drawing/2014/main" id="{18A2F145-74D7-4D29-B1AB-5B709011097A}"/>
                  </a:ext>
                </a:extLst>
              </p:cNvPr>
              <p:cNvSpPr txBox="1">
                <a:spLocks noRot="1" noChangeAspect="1" noMove="1" noResize="1" noEditPoints="1" noAdjustHandles="1" noChangeArrowheads="1" noChangeShapeType="1" noTextEdit="1"/>
              </p:cNvSpPr>
              <p:nvPr/>
            </p:nvSpPr>
            <p:spPr>
              <a:xfrm>
                <a:off x="671639" y="1611486"/>
                <a:ext cx="7744078" cy="4948086"/>
              </a:xfrm>
              <a:prstGeom prst="rect">
                <a:avLst/>
              </a:prstGeom>
              <a:blipFill>
                <a:blip r:embed="rId2"/>
                <a:stretch>
                  <a:fillRect l="-1180" t="-985"/>
                </a:stretch>
              </a:blipFill>
            </p:spPr>
            <p:txBody>
              <a:bodyPr/>
              <a:lstStyle/>
              <a:p>
                <a:r>
                  <a:rPr lang="en-US">
                    <a:noFill/>
                  </a:rPr>
                  <a:t> </a:t>
                </a:r>
              </a:p>
            </p:txBody>
          </p:sp>
        </mc:Fallback>
      </mc:AlternateContent>
    </p:spTree>
    <p:extLst>
      <p:ext uri="{BB962C8B-B14F-4D97-AF65-F5344CB8AC3E}">
        <p14:creationId xmlns:p14="http://schemas.microsoft.com/office/powerpoint/2010/main" val="2780552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Momentum Equation</a:t>
            </a:r>
          </a:p>
        </p:txBody>
      </p:sp>
      <mc:AlternateContent xmlns:mc="http://schemas.openxmlformats.org/markup-compatibility/2006" xmlns:a14="http://schemas.microsoft.com/office/drawing/2010/main">
        <mc:Choice Requires="a14">
          <p:sp>
            <p:nvSpPr>
              <p:cNvPr id="3" name="TextBox 2"/>
              <p:cNvSpPr txBox="1"/>
              <p:nvPr/>
            </p:nvSpPr>
            <p:spPr>
              <a:xfrm>
                <a:off x="1218738" y="2243420"/>
                <a:ext cx="621830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rPr>
                            <m:t>𝑡</m:t>
                          </m:r>
                        </m:sub>
                      </m:sSub>
                      <m:d>
                        <m:dPr>
                          <m:ctrlPr>
                            <a:rPr lang="en-US" i="1">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𝜌</m:t>
                          </m:r>
                          <m:r>
                            <a:rPr lang="en-US" b="1" i="1">
                              <a:latin typeface="Cambria Math" panose="02040503050406030204" pitchFamily="18" charset="0"/>
                              <a:ea typeface="Cambria Math" panose="02040503050406030204" pitchFamily="18" charset="0"/>
                            </a:rPr>
                            <m:t>𝒗</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𝜌</m:t>
                          </m:r>
                          <m:r>
                            <a:rPr lang="en-US" b="1" i="1">
                              <a:latin typeface="Cambria Math" panose="02040503050406030204" pitchFamily="18" charset="0"/>
                              <a:ea typeface="Cambria Math" panose="02040503050406030204" pitchFamily="18" charset="0"/>
                            </a:rPr>
                            <m:t>𝒗</m:t>
                          </m:r>
                          <m:sSup>
                            <m:sSupPr>
                              <m:ctrlPr>
                                <a:rPr lang="en-US" i="1">
                                  <a:latin typeface="Cambria Math" panose="02040503050406030204" pitchFamily="18" charset="0"/>
                                  <a:ea typeface="Cambria Math" panose="02040503050406030204" pitchFamily="18" charset="0"/>
                                </a:rPr>
                              </m:ctrlPr>
                            </m:sSupPr>
                            <m:e>
                              <m:r>
                                <a:rPr lang="en-US" b="1" i="1">
                                  <a:latin typeface="Cambria Math" panose="02040503050406030204" pitchFamily="18" charset="0"/>
                                  <a:ea typeface="Cambria Math" panose="02040503050406030204" pitchFamily="18" charset="0"/>
                                </a:rPr>
                                <m:t>𝒗</m:t>
                              </m:r>
                            </m:e>
                            <m:sup>
                              <m:r>
                                <a:rPr lang="en-US" i="1">
                                  <a:latin typeface="Cambria Math" panose="02040503050406030204" pitchFamily="18" charset="0"/>
                                  <a:ea typeface="Cambria Math" panose="02040503050406030204" pitchFamily="18" charset="0"/>
                                </a:rPr>
                                <m:t>𝑇</m:t>
                              </m:r>
                            </m:sup>
                          </m:sSup>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𝑝</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l-GR" b="1" i="1">
                          <a:latin typeface="Cambria Math" panose="02040503050406030204" pitchFamily="18" charset="0"/>
                          <a:ea typeface="Cambria Math" panose="02040503050406030204" pitchFamily="18" charset="0"/>
                        </a:rPr>
                        <m:t>𝜫</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𝑞</m:t>
                      </m:r>
                      <m:r>
                        <a:rPr lang="en-US" b="1" i="1" smtClean="0">
                          <a:latin typeface="Cambria Math" panose="02040503050406030204" pitchFamily="18" charset="0"/>
                          <a:ea typeface="Cambria Math" panose="02040503050406030204" pitchFamily="18" charset="0"/>
                        </a:rPr>
                        <m:t>𝑬</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𝜌</m:t>
                      </m:r>
                      <m:r>
                        <a:rPr lang="en-US" b="1" i="1">
                          <a:latin typeface="Cambria Math" panose="02040503050406030204" pitchFamily="18" charset="0"/>
                          <a:ea typeface="Cambria Math" panose="02040503050406030204" pitchFamily="18" charset="0"/>
                        </a:rPr>
                        <m:t>𝒈</m:t>
                      </m:r>
                    </m:oMath>
                  </m:oMathPara>
                </a14:m>
                <a:endParaRPr lang="en-US" b="1" dirty="0"/>
              </a:p>
            </p:txBody>
          </p:sp>
        </mc:Choice>
        <mc:Fallback xmlns="">
          <p:sp>
            <p:nvSpPr>
              <p:cNvPr id="3" name="TextBox 2"/>
              <p:cNvSpPr txBox="1">
                <a:spLocks noRot="1" noChangeAspect="1" noMove="1" noResize="1" noEditPoints="1" noAdjustHandles="1" noChangeArrowheads="1" noChangeShapeType="1" noTextEdit="1"/>
              </p:cNvSpPr>
              <p:nvPr/>
            </p:nvSpPr>
            <p:spPr>
              <a:xfrm>
                <a:off x="1218738" y="2243420"/>
                <a:ext cx="6218305" cy="369332"/>
              </a:xfrm>
              <a:prstGeom prst="rect">
                <a:avLst/>
              </a:prstGeom>
              <a:blipFill>
                <a:blip r:embed="rId2"/>
                <a:stretch>
                  <a:fillRect l="-686" r="-686" b="-3442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p:cNvSpPr txBox="1"/>
              <p:nvPr/>
            </p:nvSpPr>
            <p:spPr>
              <a:xfrm>
                <a:off x="1059873" y="3564775"/>
                <a:ext cx="5276637" cy="4335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l-GR" b="1" i="1">
                              <a:latin typeface="Cambria Math" panose="02040503050406030204" pitchFamily="18" charset="0"/>
                              <a:ea typeface="Cambria Math" panose="02040503050406030204" pitchFamily="18" charset="0"/>
                            </a:rPr>
                            <m:t>𝜫</m:t>
                          </m:r>
                        </m:e>
                      </m:acc>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𝜂</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𝒗</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b="1" i="1">
                                  <a:latin typeface="Cambria Math" panose="02040503050406030204" pitchFamily="18" charset="0"/>
                                  <a:ea typeface="Cambria Math" panose="02040503050406030204" pitchFamily="18" charset="0"/>
                                </a:rPr>
                                <m:t>𝒗</m:t>
                              </m:r>
                            </m:e>
                            <m:sup>
                              <m:r>
                                <a:rPr lang="en-US" i="1">
                                  <a:latin typeface="Cambria Math" panose="02040503050406030204" pitchFamily="18" charset="0"/>
                                  <a:ea typeface="Cambria Math" panose="02040503050406030204" pitchFamily="18" charset="0"/>
                                </a:rPr>
                                <m:t>𝑇</m:t>
                              </m:r>
                            </m:sup>
                          </m:sSup>
                        </m:e>
                      </m:d>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𝜂</m:t>
                              </m:r>
                            </m:e>
                            <m:sub>
                              <m:r>
                                <a:rPr lang="en-US" i="1">
                                  <a:latin typeface="Cambria Math" panose="02040503050406030204" pitchFamily="18" charset="0"/>
                                </a:rPr>
                                <m:t>𝑏</m:t>
                              </m:r>
                            </m:sub>
                          </m:sSub>
                          <m:r>
                            <a:rPr lang="en-US" i="1">
                              <a:latin typeface="Cambria Math" panose="02040503050406030204" pitchFamily="18" charset="0"/>
                              <a:ea typeface="Cambria Math" panose="02040503050406030204" pitchFamily="18" charset="0"/>
                            </a:rPr>
                            <m:t>−</m:t>
                          </m:r>
                          <m:box>
                            <m:boxPr>
                              <m:ctrlPr>
                                <a:rPr lang="en-US" i="1">
                                  <a:latin typeface="Cambria Math" panose="02040503050406030204" pitchFamily="18" charset="0"/>
                                  <a:ea typeface="Cambria Math" panose="02040503050406030204" pitchFamily="18" charset="0"/>
                                </a:rPr>
                              </m:ctrlPr>
                            </m:boxPr>
                            <m:e>
                              <m:argPr>
                                <m:argSz m:val="-1"/>
                              </m:argP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2</m:t>
                                  </m:r>
                                </m:num>
                                <m:den>
                                  <m:r>
                                    <a:rPr lang="en-US" i="1">
                                      <a:latin typeface="Cambria Math" panose="02040503050406030204" pitchFamily="18" charset="0"/>
                                      <a:ea typeface="Cambria Math" panose="02040503050406030204" pitchFamily="18" charset="0"/>
                                    </a:rPr>
                                    <m:t>3</m:t>
                                  </m:r>
                                </m:den>
                              </m:f>
                            </m:e>
                          </m:box>
                          <m:r>
                            <a:rPr lang="en-US" i="1">
                              <a:latin typeface="Cambria Math" panose="02040503050406030204" pitchFamily="18" charset="0"/>
                              <a:ea typeface="Cambria Math" panose="02040503050406030204" pitchFamily="18" charset="0"/>
                            </a:rPr>
                            <m:t>𝜂</m:t>
                          </m:r>
                        </m:e>
                      </m:d>
                      <m:r>
                        <a:rPr lang="en-US" b="1" i="1">
                          <a:latin typeface="Cambria Math" panose="02040503050406030204" pitchFamily="18" charset="0"/>
                          <a:ea typeface="Cambria Math" panose="02040503050406030204" pitchFamily="18" charset="0"/>
                        </a:rPr>
                        <m:t>𝑰</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𝒗</m:t>
                      </m:r>
                      <m:r>
                        <a:rPr lang="en-US" i="1">
                          <a:latin typeface="Cambria Math" panose="02040503050406030204" pitchFamily="18" charset="0"/>
                          <a:ea typeface="Cambria Math" panose="02040503050406030204" pitchFamily="18" charset="0"/>
                        </a:rPr>
                        <m:t>)</m:t>
                      </m:r>
                    </m:oMath>
                  </m:oMathPara>
                </a14:m>
                <a:endParaRPr lang="en-US" dirty="0"/>
              </a:p>
            </p:txBody>
          </p:sp>
        </mc:Choice>
        <mc:Fallback>
          <p:sp>
            <p:nvSpPr>
              <p:cNvPr id="4" name="TextBox 3"/>
              <p:cNvSpPr txBox="1">
                <a:spLocks noRot="1" noChangeAspect="1" noMove="1" noResize="1" noEditPoints="1" noAdjustHandles="1" noChangeArrowheads="1" noChangeShapeType="1" noTextEdit="1"/>
              </p:cNvSpPr>
              <p:nvPr/>
            </p:nvSpPr>
            <p:spPr>
              <a:xfrm>
                <a:off x="1059873" y="3564775"/>
                <a:ext cx="5276637" cy="43358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059875" y="4173458"/>
                <a:ext cx="6158609" cy="829843"/>
              </a:xfrm>
              <a:prstGeom prst="rect">
                <a:avLst/>
              </a:prstGeom>
              <a:noFill/>
            </p:spPr>
            <p:txBody>
              <a:bodyPr wrap="none" lIns="0" tIns="0" rIns="0" bIns="0" rtlCol="0">
                <a:spAutoFit/>
              </a:bodyPr>
              <a:lstStyle/>
              <a:p>
                <a14:m>
                  <m:oMath xmlns:m="http://schemas.openxmlformats.org/officeDocument/2006/math">
                    <m:acc>
                      <m:accPr>
                        <m:chr m:val="̃"/>
                        <m:ctrlPr>
                          <a:rPr lang="en-US" i="1">
                            <a:latin typeface="Cambria Math" panose="02040503050406030204" pitchFamily="18" charset="0"/>
                          </a:rPr>
                        </m:ctrlPr>
                      </m:accPr>
                      <m:e>
                        <m:r>
                          <a:rPr lang="el-GR" b="1" i="1">
                            <a:latin typeface="Cambria Math" panose="02040503050406030204" pitchFamily="18" charset="0"/>
                            <a:ea typeface="Cambria Math" panose="02040503050406030204" pitchFamily="18" charset="0"/>
                          </a:rPr>
                          <m:t>𝜫</m:t>
                        </m:r>
                      </m:e>
                    </m:acc>
                    <m:r>
                      <a:rPr lang="en-US" i="1">
                        <a:latin typeface="Cambria Math" panose="02040503050406030204" pitchFamily="18" charset="0"/>
                      </a:rPr>
                      <m:t>= </m:t>
                    </m:r>
                    <m:rad>
                      <m:radPr>
                        <m:degHide m:val="on"/>
                        <m:ctrlPr>
                          <a:rPr lang="en-US" i="1">
                            <a:latin typeface="Cambria Math" panose="02040503050406030204" pitchFamily="18" charset="0"/>
                          </a:rPr>
                        </m:ctrlPr>
                      </m:radPr>
                      <m:deg/>
                      <m:e>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𝐵</m:t>
                            </m:r>
                          </m:sub>
                        </m:sSub>
                        <m:r>
                          <a:rPr lang="en-US" i="1">
                            <a:latin typeface="Cambria Math" panose="02040503050406030204" pitchFamily="18" charset="0"/>
                          </a:rPr>
                          <m:t>𝑇</m:t>
                        </m:r>
                        <m:r>
                          <a:rPr lang="en-US" i="1">
                            <a:latin typeface="Cambria Math" panose="02040503050406030204" pitchFamily="18" charset="0"/>
                            <a:ea typeface="Cambria Math" panose="02040503050406030204" pitchFamily="18" charset="0"/>
                          </a:rPr>
                          <m:t>𝜂</m:t>
                        </m:r>
                      </m:e>
                    </m:rad>
                    <m:r>
                      <a:rPr lang="en-US" i="1">
                        <a:latin typeface="Cambria Math" panose="02040503050406030204" pitchFamily="18" charset="0"/>
                      </a:rPr>
                      <m:t> </m:t>
                    </m:r>
                    <m:acc>
                      <m:accPr>
                        <m:chr m:val="̌"/>
                        <m:ctrlPr>
                          <a:rPr lang="en-US" i="1">
                            <a:latin typeface="Cambria Math" panose="02040503050406030204" pitchFamily="18" charset="0"/>
                          </a:rPr>
                        </m:ctrlPr>
                      </m:accPr>
                      <m:e>
                        <m:r>
                          <a:rPr lang="en-US" i="1">
                            <a:latin typeface="Cambria Math" panose="02040503050406030204" pitchFamily="18" charset="0"/>
                            <a:ea typeface="Cambria Math" panose="02040503050406030204" pitchFamily="18" charset="0"/>
                          </a:rPr>
                          <m:t>ℤ</m:t>
                        </m:r>
                      </m:e>
                    </m:acc>
                    <m:r>
                      <a:rPr lang="en-US" i="1">
                        <a:latin typeface="Cambria Math" panose="02040503050406030204" pitchFamily="18" charset="0"/>
                      </a:rPr>
                      <m:t>+ </m:t>
                    </m:r>
                    <m:d>
                      <m:dPr>
                        <m:ctrlPr>
                          <a:rPr lang="en-US" i="1">
                            <a:latin typeface="Cambria Math" panose="02040503050406030204" pitchFamily="18" charset="0"/>
                          </a:rPr>
                        </m:ctrlPr>
                      </m:dPr>
                      <m:e>
                        <m:rad>
                          <m:radPr>
                            <m:degHide m:val="on"/>
                            <m:ctrlPr>
                              <a:rPr lang="en-US" i="1">
                                <a:latin typeface="Cambria Math" panose="02040503050406030204" pitchFamily="18" charset="0"/>
                              </a:rPr>
                            </m:ctrlPr>
                          </m:radPr>
                          <m:deg/>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𝐵</m:t>
                                    </m:r>
                                  </m:sub>
                                </m:s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𝜂</m:t>
                                    </m:r>
                                  </m:e>
                                  <m:sub>
                                    <m:r>
                                      <a:rPr lang="en-US" i="1">
                                        <a:latin typeface="Cambria Math" panose="02040503050406030204" pitchFamily="18" charset="0"/>
                                      </a:rPr>
                                      <m:t>𝑏</m:t>
                                    </m:r>
                                  </m:sub>
                                </m:sSub>
                                <m:r>
                                  <a:rPr lang="en-US" i="1">
                                    <a:latin typeface="Cambria Math" panose="02040503050406030204" pitchFamily="18" charset="0"/>
                                    <a:ea typeface="Cambria Math" panose="02040503050406030204" pitchFamily="18" charset="0"/>
                                  </a:rPr>
                                  <m:t>𝑇</m:t>
                                </m:r>
                              </m:num>
                              <m:den>
                                <m:r>
                                  <a:rPr lang="en-US" i="1">
                                    <a:latin typeface="Cambria Math" panose="02040503050406030204" pitchFamily="18" charset="0"/>
                                  </a:rPr>
                                  <m:t>3</m:t>
                                </m:r>
                              </m:den>
                            </m:f>
                          </m:e>
                        </m:rad>
                        <m:r>
                          <a:rPr lang="en-US" i="1">
                            <a:latin typeface="Cambria Math" panose="02040503050406030204" pitchFamily="18" charset="0"/>
                          </a:rPr>
                          <m:t>−</m:t>
                        </m:r>
                        <m:rad>
                          <m:radPr>
                            <m:degHide m:val="on"/>
                            <m:ctrlPr>
                              <a:rPr lang="en-US" i="1">
                                <a:latin typeface="Cambria Math" panose="02040503050406030204" pitchFamily="18" charset="0"/>
                              </a:rPr>
                            </m:ctrlPr>
                          </m:radPr>
                          <m:deg/>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2</m:t>
                                    </m:r>
                                    <m:r>
                                      <a:rPr lang="en-US" i="1">
                                        <a:latin typeface="Cambria Math" panose="02040503050406030204" pitchFamily="18" charset="0"/>
                                      </a:rPr>
                                      <m:t>𝑘</m:t>
                                    </m:r>
                                  </m:e>
                                  <m:sub>
                                    <m:r>
                                      <a:rPr lang="en-US" i="1">
                                        <a:latin typeface="Cambria Math" panose="02040503050406030204" pitchFamily="18" charset="0"/>
                                      </a:rPr>
                                      <m:t>𝐵</m:t>
                                    </m:r>
                                  </m:sub>
                                </m:sSub>
                                <m:r>
                                  <a:rPr lang="en-US" i="1">
                                    <a:latin typeface="Cambria Math" panose="02040503050406030204" pitchFamily="18" charset="0"/>
                                    <a:ea typeface="Cambria Math" panose="02040503050406030204" pitchFamily="18" charset="0"/>
                                  </a:rPr>
                                  <m:t>𝜂</m:t>
                                </m:r>
                                <m:r>
                                  <a:rPr lang="en-US" i="1">
                                    <a:latin typeface="Cambria Math" panose="02040503050406030204" pitchFamily="18" charset="0"/>
                                    <a:ea typeface="Cambria Math" panose="02040503050406030204" pitchFamily="18" charset="0"/>
                                  </a:rPr>
                                  <m:t>𝑇</m:t>
                                </m:r>
                              </m:num>
                              <m:den>
                                <m:r>
                                  <a:rPr lang="en-US" i="1">
                                    <a:latin typeface="Cambria Math" panose="02040503050406030204" pitchFamily="18" charset="0"/>
                                  </a:rPr>
                                  <m:t>3</m:t>
                                </m:r>
                              </m:den>
                            </m:f>
                          </m:e>
                        </m:rad>
                      </m:e>
                    </m:d>
                  </m:oMath>
                </a14:m>
                <a:r>
                  <a:rPr lang="en-US" dirty="0"/>
                  <a:t>Trace(</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ea typeface="Cambria Math" panose="02040503050406030204" pitchFamily="18" charset="0"/>
                          </a:rPr>
                          <m:t>ℤ</m:t>
                        </m:r>
                      </m:e>
                    </m:acc>
                  </m:oMath>
                </a14:m>
                <a:r>
                  <a:rPr lang="en-US" dirty="0"/>
                  <a:t>)</a:t>
                </a:r>
              </a:p>
            </p:txBody>
          </p:sp>
        </mc:Choice>
        <mc:Fallback xmlns="">
          <p:sp>
            <p:nvSpPr>
              <p:cNvPr id="5" name="TextBox 4"/>
              <p:cNvSpPr txBox="1">
                <a:spLocks noRot="1" noChangeAspect="1" noMove="1" noResize="1" noEditPoints="1" noAdjustHandles="1" noChangeArrowheads="1" noChangeShapeType="1" noTextEdit="1"/>
              </p:cNvSpPr>
              <p:nvPr/>
            </p:nvSpPr>
            <p:spPr>
              <a:xfrm>
                <a:off x="1059875" y="4173458"/>
                <a:ext cx="6158609" cy="829843"/>
              </a:xfrm>
              <a:prstGeom prst="rect">
                <a:avLst/>
              </a:prstGeom>
              <a:blipFill>
                <a:blip r:embed="rId4"/>
                <a:stretch>
                  <a:fillRect r="-17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685800" y="5160552"/>
                <a:ext cx="3223062" cy="405304"/>
              </a:xfrm>
              <a:prstGeom prst="rect">
                <a:avLst/>
              </a:prstGeom>
              <a:noFill/>
            </p:spPr>
            <p:txBody>
              <a:bodyPr wrap="none" lIns="0" tIns="0" rIns="0" bIns="0" rtlCol="0">
                <a:spAutoFit/>
              </a:bodyPr>
              <a:lstStyle/>
              <a:p>
                <a:r>
                  <a:rPr lang="en-US" dirty="0"/>
                  <a:t>where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ea typeface="Cambria Math" panose="02040503050406030204" pitchFamily="18" charset="0"/>
                          </a:rPr>
                          <m:t>ℤ</m:t>
                        </m:r>
                      </m:e>
                    </m:acc>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ℤ</m:t>
                        </m:r>
                        <m:r>
                          <a:rPr lang="en-US" i="1">
                            <a:latin typeface="Cambria Math" panose="02040503050406030204" pitchFamily="18" charset="0"/>
                            <a:ea typeface="Cambria Math" panose="02040503050406030204" pitchFamily="18" charset="0"/>
                          </a:rPr>
                          <m:t>+ </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ℤ</m:t>
                            </m:r>
                          </m:e>
                          <m:sup>
                            <m:r>
                              <a:rPr lang="en-US" i="1">
                                <a:latin typeface="Cambria Math" panose="02040503050406030204" pitchFamily="18" charset="0"/>
                                <a:ea typeface="Cambria Math" panose="02040503050406030204" pitchFamily="18" charset="0"/>
                              </a:rPr>
                              <m:t>𝑇</m:t>
                            </m:r>
                          </m:sup>
                        </m:sSup>
                      </m:e>
                    </m:d>
                    <m:r>
                      <a:rPr lang="en-US" i="1">
                        <a:latin typeface="Cambria Math" panose="02040503050406030204" pitchFamily="18" charset="0"/>
                      </a:rPr>
                      <m:t>/</m:t>
                    </m:r>
                    <m:rad>
                      <m:radPr>
                        <m:degHide m:val="on"/>
                        <m:ctrlPr>
                          <a:rPr lang="en-US" i="1">
                            <a:latin typeface="Cambria Math" panose="02040503050406030204" pitchFamily="18" charset="0"/>
                          </a:rPr>
                        </m:ctrlPr>
                      </m:radPr>
                      <m:deg/>
                      <m:e>
                        <m:r>
                          <a:rPr lang="en-US" i="1">
                            <a:latin typeface="Cambria Math" panose="02040503050406030204" pitchFamily="18" charset="0"/>
                          </a:rPr>
                          <m:t>2</m:t>
                        </m:r>
                      </m:e>
                    </m:rad>
                  </m:oMath>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685800" y="5160552"/>
                <a:ext cx="3223062" cy="405304"/>
              </a:xfrm>
              <a:prstGeom prst="rect">
                <a:avLst/>
              </a:prstGeom>
              <a:blipFill>
                <a:blip r:embed="rId5"/>
                <a:stretch>
                  <a:fillRect l="-5871" t="-15152" b="-454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685802" y="2860703"/>
                <a:ext cx="3919343" cy="378502"/>
              </a:xfrm>
              <a:prstGeom prst="rect">
                <a:avLst/>
              </a:prstGeom>
              <a:noFill/>
            </p:spPr>
            <p:txBody>
              <a:bodyPr wrap="none" lIns="0" tIns="0" rIns="0" bIns="0" rtlCol="0">
                <a:spAutoFit/>
              </a:bodyPr>
              <a:lstStyle/>
              <a:p>
                <a:r>
                  <a:rPr lang="en-US" dirty="0">
                    <a:ea typeface="Cambria Math" panose="02040503050406030204" pitchFamily="18" charset="0"/>
                  </a:rPr>
                  <a:t>The stress tensor is</a:t>
                </a:r>
                <a:r>
                  <a:rPr lang="en-US" b="1" dirty="0">
                    <a:ea typeface="Cambria Math" panose="02040503050406030204" pitchFamily="18" charset="0"/>
                  </a:rPr>
                  <a:t> </a:t>
                </a:r>
                <a14:m>
                  <m:oMath xmlns:m="http://schemas.openxmlformats.org/officeDocument/2006/math">
                    <m:r>
                      <a:rPr lang="el-GR" b="1" i="1">
                        <a:latin typeface="Cambria Math" panose="02040503050406030204" pitchFamily="18" charset="0"/>
                        <a:ea typeface="Cambria Math" panose="02040503050406030204" pitchFamily="18" charset="0"/>
                      </a:rPr>
                      <m:t>𝜫</m:t>
                    </m:r>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l-GR" b="1" i="1">
                            <a:latin typeface="Cambria Math" panose="02040503050406030204" pitchFamily="18" charset="0"/>
                            <a:ea typeface="Cambria Math" panose="02040503050406030204" pitchFamily="18" charset="0"/>
                          </a:rPr>
                          <m:t>𝜫</m:t>
                        </m:r>
                      </m:e>
                    </m:acc>
                    <m:r>
                      <a:rPr lang="en-US" i="1">
                        <a:latin typeface="Cambria Math" panose="02040503050406030204" pitchFamily="18" charset="0"/>
                      </a:rPr>
                      <m:t>+</m:t>
                    </m:r>
                    <m:acc>
                      <m:accPr>
                        <m:chr m:val="̃"/>
                        <m:ctrlPr>
                          <a:rPr lang="en-US" i="1">
                            <a:latin typeface="Cambria Math" panose="02040503050406030204" pitchFamily="18" charset="0"/>
                          </a:rPr>
                        </m:ctrlPr>
                      </m:accPr>
                      <m:e>
                        <m:r>
                          <a:rPr lang="el-GR" b="1" i="1">
                            <a:latin typeface="Cambria Math" panose="02040503050406030204" pitchFamily="18" charset="0"/>
                            <a:ea typeface="Cambria Math" panose="02040503050406030204" pitchFamily="18" charset="0"/>
                          </a:rPr>
                          <m:t>𝜫</m:t>
                        </m:r>
                      </m:e>
                    </m:acc>
                  </m:oMath>
                </a14:m>
                <a:endParaRPr lang="en-US" b="1" dirty="0"/>
              </a:p>
            </p:txBody>
          </p:sp>
        </mc:Choice>
        <mc:Fallback xmlns="">
          <p:sp>
            <p:nvSpPr>
              <p:cNvPr id="8" name="TextBox 7"/>
              <p:cNvSpPr txBox="1">
                <a:spLocks noRot="1" noChangeAspect="1" noMove="1" noResize="1" noEditPoints="1" noAdjustHandles="1" noChangeArrowheads="1" noChangeShapeType="1" noTextEdit="1"/>
              </p:cNvSpPr>
              <p:nvPr/>
            </p:nvSpPr>
            <p:spPr>
              <a:xfrm>
                <a:off x="685802" y="2860703"/>
                <a:ext cx="3919343" cy="378502"/>
              </a:xfrm>
              <a:prstGeom prst="rect">
                <a:avLst/>
              </a:prstGeom>
              <a:blipFill>
                <a:blip r:embed="rId6"/>
                <a:stretch>
                  <a:fillRect l="-4829" t="-20968" r="-14019" b="-50000"/>
                </a:stretch>
              </a:blipFill>
            </p:spPr>
            <p:txBody>
              <a:bodyPr/>
              <a:lstStyle/>
              <a:p>
                <a:r>
                  <a:rPr lang="en-US">
                    <a:noFill/>
                  </a:rPr>
                  <a:t> </a:t>
                </a:r>
              </a:p>
            </p:txBody>
          </p:sp>
        </mc:Fallback>
      </mc:AlternateContent>
      <p:sp>
        <p:nvSpPr>
          <p:cNvPr id="6" name="TextBox 5"/>
          <p:cNvSpPr txBox="1"/>
          <p:nvPr/>
        </p:nvSpPr>
        <p:spPr>
          <a:xfrm>
            <a:off x="544945" y="1618306"/>
            <a:ext cx="5997155" cy="461665"/>
          </a:xfrm>
          <a:prstGeom prst="rect">
            <a:avLst/>
          </a:prstGeom>
          <a:noFill/>
        </p:spPr>
        <p:txBody>
          <a:bodyPr wrap="none" rtlCol="0">
            <a:spAutoFit/>
          </a:bodyPr>
          <a:lstStyle/>
          <a:p>
            <a:r>
              <a:rPr lang="en-US" dirty="0"/>
              <a:t>The general form of the momentum equation is</a:t>
            </a:r>
          </a:p>
        </p:txBody>
      </p:sp>
      <p:sp>
        <p:nvSpPr>
          <p:cNvPr id="9" name="TextBox 8"/>
          <p:cNvSpPr txBox="1"/>
          <p:nvPr/>
        </p:nvSpPr>
        <p:spPr>
          <a:xfrm>
            <a:off x="544943" y="5919704"/>
            <a:ext cx="7350730" cy="461665"/>
          </a:xfrm>
          <a:prstGeom prst="rect">
            <a:avLst/>
          </a:prstGeom>
          <a:noFill/>
        </p:spPr>
        <p:txBody>
          <a:bodyPr wrap="none" rtlCol="0">
            <a:spAutoFit/>
          </a:bodyPr>
          <a:lstStyle/>
          <a:p>
            <a:r>
              <a:rPr lang="en-US" dirty="0"/>
              <a:t>This is just a fancy way of writing what’s given in Landau</a:t>
            </a:r>
          </a:p>
        </p:txBody>
      </p:sp>
    </p:spTree>
    <p:extLst>
      <p:ext uri="{BB962C8B-B14F-4D97-AF65-F5344CB8AC3E}">
        <p14:creationId xmlns:p14="http://schemas.microsoft.com/office/powerpoint/2010/main" val="2855723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Low-Mach Approximation</a:t>
            </a:r>
          </a:p>
        </p:txBody>
      </p:sp>
      <mc:AlternateContent xmlns:mc="http://schemas.openxmlformats.org/markup-compatibility/2006" xmlns:a14="http://schemas.microsoft.com/office/drawing/2010/main">
        <mc:Choice Requires="a14">
          <p:sp>
            <p:nvSpPr>
              <p:cNvPr id="3" name="TextBox 2"/>
              <p:cNvSpPr txBox="1"/>
              <p:nvPr/>
            </p:nvSpPr>
            <p:spPr>
              <a:xfrm>
                <a:off x="985522" y="2345434"/>
                <a:ext cx="621227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rPr>
                            <m:t>𝑡</m:t>
                          </m:r>
                        </m:sub>
                      </m:sSub>
                      <m:d>
                        <m:dPr>
                          <m:ctrlPr>
                            <a:rPr lang="en-US" i="1">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𝜌</m:t>
                          </m:r>
                          <m:r>
                            <a:rPr lang="en-US" b="1" i="1">
                              <a:latin typeface="Cambria Math" panose="02040503050406030204" pitchFamily="18" charset="0"/>
                              <a:ea typeface="Cambria Math" panose="02040503050406030204" pitchFamily="18" charset="0"/>
                            </a:rPr>
                            <m:t>𝒗</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𝜌</m:t>
                          </m:r>
                          <m:r>
                            <a:rPr lang="en-US" b="1" i="1">
                              <a:latin typeface="Cambria Math" panose="02040503050406030204" pitchFamily="18" charset="0"/>
                              <a:ea typeface="Cambria Math" panose="02040503050406030204" pitchFamily="18" charset="0"/>
                            </a:rPr>
                            <m:t>𝒗</m:t>
                          </m:r>
                          <m:sSup>
                            <m:sSupPr>
                              <m:ctrlPr>
                                <a:rPr lang="en-US" i="1">
                                  <a:latin typeface="Cambria Math" panose="02040503050406030204" pitchFamily="18" charset="0"/>
                                  <a:ea typeface="Cambria Math" panose="02040503050406030204" pitchFamily="18" charset="0"/>
                                </a:rPr>
                              </m:ctrlPr>
                            </m:sSupPr>
                            <m:e>
                              <m:r>
                                <a:rPr lang="en-US" b="1" i="1">
                                  <a:latin typeface="Cambria Math" panose="02040503050406030204" pitchFamily="18" charset="0"/>
                                  <a:ea typeface="Cambria Math" panose="02040503050406030204" pitchFamily="18" charset="0"/>
                                </a:rPr>
                                <m:t>𝒗</m:t>
                              </m:r>
                            </m:e>
                            <m:sup>
                              <m:r>
                                <a:rPr lang="en-US" i="1">
                                  <a:latin typeface="Cambria Math" panose="02040503050406030204" pitchFamily="18" charset="0"/>
                                  <a:ea typeface="Cambria Math" panose="02040503050406030204" pitchFamily="18" charset="0"/>
                                </a:rPr>
                                <m:t>𝑇</m:t>
                              </m:r>
                            </m:sup>
                          </m:sSup>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𝛻𝜋</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𝚷</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𝑞</m:t>
                      </m:r>
                      <m:r>
                        <a:rPr lang="en-US" b="1" i="1">
                          <a:latin typeface="Cambria Math" panose="02040503050406030204" pitchFamily="18" charset="0"/>
                          <a:ea typeface="Cambria Math" panose="02040503050406030204" pitchFamily="18" charset="0"/>
                        </a:rPr>
                        <m:t>𝑬</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𝜌</m:t>
                      </m:r>
                      <m:r>
                        <a:rPr lang="en-US" b="1" i="1">
                          <a:latin typeface="Cambria Math" panose="02040503050406030204" pitchFamily="18" charset="0"/>
                          <a:ea typeface="Cambria Math" panose="02040503050406030204" pitchFamily="18" charset="0"/>
                        </a:rPr>
                        <m:t>𝒈</m:t>
                      </m:r>
                    </m:oMath>
                  </m:oMathPara>
                </a14:m>
                <a:endParaRPr lang="en-US" b="1" dirty="0"/>
              </a:p>
            </p:txBody>
          </p:sp>
        </mc:Choice>
        <mc:Fallback xmlns="">
          <p:sp>
            <p:nvSpPr>
              <p:cNvPr id="3" name="TextBox 2"/>
              <p:cNvSpPr txBox="1">
                <a:spLocks noRot="1" noChangeAspect="1" noMove="1" noResize="1" noEditPoints="1" noAdjustHandles="1" noChangeArrowheads="1" noChangeShapeType="1" noTextEdit="1"/>
              </p:cNvSpPr>
              <p:nvPr/>
            </p:nvSpPr>
            <p:spPr>
              <a:xfrm>
                <a:off x="985522" y="2345434"/>
                <a:ext cx="6212278" cy="369332"/>
              </a:xfrm>
              <a:prstGeom prst="rect">
                <a:avLst/>
              </a:prstGeom>
              <a:blipFill>
                <a:blip r:embed="rId2"/>
                <a:stretch>
                  <a:fillRect l="-687" r="-687" b="-2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544235" y="4162290"/>
                <a:ext cx="1161728" cy="6949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𝜙</m:t>
                          </m:r>
                        </m:e>
                        <m:sub>
                          <m:r>
                            <a:rPr lang="en-US" i="1">
                              <a:latin typeface="Cambria Math" panose="02040503050406030204" pitchFamily="18" charset="0"/>
                            </a:rPr>
                            <m:t>𝑘</m:t>
                          </m:r>
                        </m:sub>
                      </m:sSub>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a:rPr lang="en-US" i="1">
                                  <a:latin typeface="Cambria Math" panose="02040503050406030204" pitchFamily="18" charset="0"/>
                                </a:rPr>
                                <m:t>𝑘</m:t>
                              </m:r>
                            </m:sub>
                          </m:sSub>
                        </m:num>
                        <m:den>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a:rPr lang="en-US" i="1">
                                      <a:latin typeface="Cambria Math" panose="02040503050406030204" pitchFamily="18" charset="0"/>
                                    </a:rPr>
                                    <m:t>𝑘</m:t>
                                  </m:r>
                                </m:sub>
                              </m:sSub>
                            </m:e>
                          </m:acc>
                        </m:den>
                      </m:f>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1544235" y="4162290"/>
                <a:ext cx="1161728" cy="69493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4418449" y="4124363"/>
                <a:ext cx="3016787" cy="7707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limLoc m:val="subSup"/>
                          <m:ctrlPr>
                            <a:rPr lang="en-US" i="1">
                              <a:latin typeface="Cambria Math" panose="02040503050406030204" pitchFamily="18" charset="0"/>
                            </a:rPr>
                          </m:ctrlPr>
                        </m:naryPr>
                        <m:sub>
                          <m:r>
                            <m:rPr>
                              <m:brk m:alnAt="25"/>
                            </m:rPr>
                            <a:rPr lang="en-US" i="1">
                              <a:latin typeface="Cambria Math" panose="02040503050406030204" pitchFamily="18" charset="0"/>
                            </a:rPr>
                            <m:t>𝑘</m:t>
                          </m:r>
                        </m:sub>
                        <m:sup>
                          <m:r>
                            <a:rPr lang="en-US" i="1">
                              <a:latin typeface="Cambria Math" panose="02040503050406030204" pitchFamily="18" charset="0"/>
                            </a:rPr>
                            <m:t>𝑁</m:t>
                          </m:r>
                        </m:sup>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𝜙</m:t>
                              </m:r>
                            </m:e>
                            <m:sub>
                              <m:r>
                                <a:rPr lang="en-US" i="1">
                                  <a:latin typeface="Cambria Math" panose="02040503050406030204" pitchFamily="18" charset="0"/>
                                </a:rPr>
                                <m:t>𝑘</m:t>
                              </m:r>
                            </m:sub>
                          </m:sSub>
                        </m:e>
                      </m:nary>
                      <m:r>
                        <a:rPr lang="en-US" i="1">
                          <a:latin typeface="Cambria Math" panose="02040503050406030204" pitchFamily="18" charset="0"/>
                        </a:rPr>
                        <m:t>= </m:t>
                      </m:r>
                      <m:nary>
                        <m:naryPr>
                          <m:chr m:val="∑"/>
                          <m:limLoc m:val="subSup"/>
                          <m:ctrlPr>
                            <a:rPr lang="en-US" i="1">
                              <a:latin typeface="Cambria Math" panose="02040503050406030204" pitchFamily="18" charset="0"/>
                            </a:rPr>
                          </m:ctrlPr>
                        </m:naryPr>
                        <m:sub>
                          <m:r>
                            <m:rPr>
                              <m:brk m:alnAt="25"/>
                            </m:rPr>
                            <a:rPr lang="en-US" i="1">
                              <a:latin typeface="Cambria Math" panose="02040503050406030204" pitchFamily="18" charset="0"/>
                            </a:rPr>
                            <m:t>𝑘</m:t>
                          </m:r>
                        </m:sub>
                        <m:sup>
                          <m:r>
                            <a:rPr lang="en-US" i="1">
                              <a:latin typeface="Cambria Math" panose="02040503050406030204" pitchFamily="18" charset="0"/>
                            </a:rPr>
                            <m:t>𝑁</m:t>
                          </m:r>
                        </m:sup>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a:rPr lang="en-US" i="1">
                                      <a:latin typeface="Cambria Math" panose="02040503050406030204" pitchFamily="18" charset="0"/>
                                    </a:rPr>
                                    <m:t>𝑘</m:t>
                                  </m:r>
                                </m:sub>
                              </m:sSub>
                            </m:num>
                            <m:den>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a:rPr lang="en-US" i="1">
                                          <a:latin typeface="Cambria Math" panose="02040503050406030204" pitchFamily="18" charset="0"/>
                                        </a:rPr>
                                        <m:t>𝑘</m:t>
                                      </m:r>
                                    </m:sub>
                                  </m:sSub>
                                </m:e>
                              </m:acc>
                            </m:den>
                          </m:f>
                        </m:e>
                      </m:nary>
                      <m:r>
                        <a:rPr lang="en-US" i="1">
                          <a:latin typeface="Cambria Math" panose="02040503050406030204" pitchFamily="18" charset="0"/>
                        </a:rPr>
                        <m:t>=1</m:t>
                      </m:r>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4418449" y="4124363"/>
                <a:ext cx="3016787" cy="77078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853168" y="5725884"/>
                <a:ext cx="1514197" cy="6929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a:rPr lang="en-US" i="1">
                                  <a:latin typeface="Cambria Math" panose="02040503050406030204" pitchFamily="18" charset="0"/>
                                </a:rPr>
                                <m:t>𝑘</m:t>
                              </m:r>
                            </m:sub>
                          </m:sSub>
                        </m:e>
                      </m:acc>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𝑘</m:t>
                              </m:r>
                            </m:sub>
                          </m:sSub>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0</m:t>
                              </m:r>
                            </m:sub>
                          </m:sSub>
                        </m:num>
                        <m:den>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𝐵</m:t>
                              </m:r>
                            </m:sub>
                          </m:sSub>
                          <m:r>
                            <a:rPr lang="en-US" i="1">
                              <a:latin typeface="Cambria Math" panose="02040503050406030204" pitchFamily="18" charset="0"/>
                            </a:rPr>
                            <m:t>𝑇</m:t>
                          </m:r>
                        </m:den>
                      </m:f>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4853168" y="5725884"/>
                <a:ext cx="1514197" cy="692947"/>
              </a:xfrm>
              <a:prstGeom prst="rect">
                <a:avLst/>
              </a:prstGeom>
              <a:blipFill>
                <a:blip r:embed="rId5"/>
                <a:stretch>
                  <a:fillRect/>
                </a:stretch>
              </a:blipFill>
            </p:spPr>
            <p:txBody>
              <a:bodyPr/>
              <a:lstStyle/>
              <a:p>
                <a:r>
                  <a:rPr lang="en-US">
                    <a:noFill/>
                  </a:rPr>
                  <a:t> </a:t>
                </a:r>
              </a:p>
            </p:txBody>
          </p:sp>
        </mc:Fallback>
      </mc:AlternateContent>
      <p:sp>
        <p:nvSpPr>
          <p:cNvPr id="6" name="TextBox 5"/>
          <p:cNvSpPr txBox="1"/>
          <p:nvPr/>
        </p:nvSpPr>
        <p:spPr>
          <a:xfrm>
            <a:off x="748152" y="5144657"/>
            <a:ext cx="6665607" cy="461665"/>
          </a:xfrm>
          <a:prstGeom prst="rect">
            <a:avLst/>
          </a:prstGeom>
          <a:noFill/>
        </p:spPr>
        <p:txBody>
          <a:bodyPr wrap="none" rtlCol="0">
            <a:spAutoFit/>
          </a:bodyPr>
          <a:lstStyle/>
          <a:p>
            <a:r>
              <a:rPr lang="en-US" dirty="0"/>
              <a:t>For example, for an ideal gas mixture at pressure </a:t>
            </a:r>
            <a:r>
              <a:rPr lang="en-US" i="1" dirty="0"/>
              <a:t>p</a:t>
            </a:r>
            <a:r>
              <a:rPr lang="en-US" baseline="-25000" dirty="0"/>
              <a:t>0</a:t>
            </a:r>
            <a:r>
              <a:rPr lang="en-US" dirty="0"/>
              <a:t>,</a:t>
            </a:r>
          </a:p>
        </p:txBody>
      </p:sp>
      <p:sp>
        <p:nvSpPr>
          <p:cNvPr id="7" name="TextBox 6"/>
          <p:cNvSpPr txBox="1"/>
          <p:nvPr/>
        </p:nvSpPr>
        <p:spPr>
          <a:xfrm>
            <a:off x="685802" y="1708733"/>
            <a:ext cx="5410455" cy="461665"/>
          </a:xfrm>
          <a:prstGeom prst="rect">
            <a:avLst/>
          </a:prstGeom>
          <a:noFill/>
        </p:spPr>
        <p:txBody>
          <a:bodyPr wrap="none" rtlCol="0">
            <a:spAutoFit/>
          </a:bodyPr>
          <a:lstStyle/>
          <a:p>
            <a:r>
              <a:rPr lang="en-US" dirty="0"/>
              <a:t>In the low-Mach approximation we write,</a:t>
            </a:r>
          </a:p>
        </p:txBody>
      </p:sp>
      <mc:AlternateContent xmlns:mc="http://schemas.openxmlformats.org/markup-compatibility/2006" xmlns:a14="http://schemas.microsoft.com/office/drawing/2010/main">
        <mc:Choice Requires="a14">
          <p:sp>
            <p:nvSpPr>
              <p:cNvPr id="9" name="TextBox 8"/>
              <p:cNvSpPr txBox="1"/>
              <p:nvPr/>
            </p:nvSpPr>
            <p:spPr>
              <a:xfrm>
                <a:off x="685800" y="3054544"/>
                <a:ext cx="7215908" cy="830997"/>
              </a:xfrm>
              <a:prstGeom prst="rect">
                <a:avLst/>
              </a:prstGeom>
              <a:noFill/>
            </p:spPr>
            <p:txBody>
              <a:bodyPr wrap="square" rtlCol="0">
                <a:spAutoFit/>
              </a:bodyPr>
              <a:lstStyle/>
              <a:p>
                <a:r>
                  <a:rPr lang="en-US" dirty="0"/>
                  <a:t>and replace the equation of state with a constraint on the volume fraction,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𝜙</m:t>
                        </m:r>
                      </m:e>
                      <m:sub>
                        <m:r>
                          <a:rPr lang="en-US" i="1">
                            <a:latin typeface="Cambria Math" panose="02040503050406030204" pitchFamily="18" charset="0"/>
                          </a:rPr>
                          <m:t>𝑘</m:t>
                        </m:r>
                      </m:sub>
                    </m:sSub>
                  </m:oMath>
                </a14:m>
                <a:r>
                  <a:rPr lang="en-US" dirty="0"/>
                  <a:t>, of the form,</a:t>
                </a:r>
              </a:p>
            </p:txBody>
          </p:sp>
        </mc:Choice>
        <mc:Fallback xmlns="">
          <p:sp>
            <p:nvSpPr>
              <p:cNvPr id="9" name="TextBox 8"/>
              <p:cNvSpPr txBox="1">
                <a:spLocks noRot="1" noChangeAspect="1" noMove="1" noResize="1" noEditPoints="1" noAdjustHandles="1" noChangeArrowheads="1" noChangeShapeType="1" noTextEdit="1"/>
              </p:cNvSpPr>
              <p:nvPr/>
            </p:nvSpPr>
            <p:spPr>
              <a:xfrm>
                <a:off x="685800" y="3054544"/>
                <a:ext cx="7215908" cy="830997"/>
              </a:xfrm>
              <a:prstGeom prst="rect">
                <a:avLst/>
              </a:prstGeom>
              <a:blipFill>
                <a:blip r:embed="rId6"/>
                <a:stretch>
                  <a:fillRect l="-1352" t="-5882" b="-16176"/>
                </a:stretch>
              </a:blipFill>
            </p:spPr>
            <p:txBody>
              <a:bodyPr/>
              <a:lstStyle/>
              <a:p>
                <a:r>
                  <a:rPr lang="en-US">
                    <a:noFill/>
                  </a:rPr>
                  <a:t> </a:t>
                </a:r>
              </a:p>
            </p:txBody>
          </p:sp>
        </mc:Fallback>
      </mc:AlternateContent>
      <p:sp>
        <p:nvSpPr>
          <p:cNvPr id="10" name="TextBox 9"/>
          <p:cNvSpPr txBox="1"/>
          <p:nvPr/>
        </p:nvSpPr>
        <p:spPr>
          <a:xfrm>
            <a:off x="3285636" y="4235705"/>
            <a:ext cx="458780" cy="461665"/>
          </a:xfrm>
          <a:prstGeom prst="rect">
            <a:avLst/>
          </a:prstGeom>
          <a:noFill/>
        </p:spPr>
        <p:txBody>
          <a:bodyPr wrap="none" rtlCol="0">
            <a:spAutoFit/>
          </a:bodyPr>
          <a:lstStyle/>
          <a:p>
            <a:r>
              <a:rPr lang="en-US" dirty="0"/>
              <a:t>so</a:t>
            </a:r>
          </a:p>
        </p:txBody>
      </p:sp>
      <mc:AlternateContent xmlns:mc="http://schemas.openxmlformats.org/markup-compatibility/2006" xmlns:a14="http://schemas.microsoft.com/office/drawing/2010/main">
        <mc:Choice Requires="a14">
          <p:sp>
            <p:nvSpPr>
              <p:cNvPr id="11" name="TextBox 10"/>
              <p:cNvSpPr txBox="1"/>
              <p:nvPr/>
            </p:nvSpPr>
            <p:spPr>
              <a:xfrm>
                <a:off x="1595039" y="5887413"/>
                <a:ext cx="115884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𝜙</m:t>
                          </m:r>
                        </m:e>
                        <m:sub>
                          <m:r>
                            <a:rPr lang="en-US" i="1">
                              <a:latin typeface="Cambria Math" panose="02040503050406030204" pitchFamily="18" charset="0"/>
                            </a:rPr>
                            <m:t>𝑘</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𝑘</m:t>
                          </m:r>
                        </m:sub>
                      </m:sSub>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1595039" y="5887413"/>
                <a:ext cx="1158843" cy="369332"/>
              </a:xfrm>
              <a:prstGeom prst="rect">
                <a:avLst/>
              </a:prstGeom>
              <a:blipFill>
                <a:blip r:embed="rId7"/>
                <a:stretch>
                  <a:fillRect l="-8421" r="-1579" b="-36667"/>
                </a:stretch>
              </a:blipFill>
            </p:spPr>
            <p:txBody>
              <a:bodyPr/>
              <a:lstStyle/>
              <a:p>
                <a:r>
                  <a:rPr lang="en-US">
                    <a:noFill/>
                  </a:rPr>
                  <a:t> </a:t>
                </a:r>
              </a:p>
            </p:txBody>
          </p:sp>
        </mc:Fallback>
      </mc:AlternateContent>
      <p:sp>
        <p:nvSpPr>
          <p:cNvPr id="12" name="TextBox 11"/>
          <p:cNvSpPr txBox="1"/>
          <p:nvPr/>
        </p:nvSpPr>
        <p:spPr>
          <a:xfrm>
            <a:off x="3419563" y="5847452"/>
            <a:ext cx="628698" cy="461665"/>
          </a:xfrm>
          <a:prstGeom prst="rect">
            <a:avLst/>
          </a:prstGeom>
          <a:noFill/>
        </p:spPr>
        <p:txBody>
          <a:bodyPr wrap="none" rtlCol="0">
            <a:spAutoFit/>
          </a:bodyPr>
          <a:lstStyle/>
          <a:p>
            <a:r>
              <a:rPr lang="en-US" dirty="0"/>
              <a:t>and</a:t>
            </a:r>
          </a:p>
        </p:txBody>
      </p:sp>
      <p:grpSp>
        <p:nvGrpSpPr>
          <p:cNvPr id="15" name="Group 14"/>
          <p:cNvGrpSpPr/>
          <p:nvPr/>
        </p:nvGrpSpPr>
        <p:grpSpPr>
          <a:xfrm>
            <a:off x="5652655" y="3688922"/>
            <a:ext cx="1890261" cy="1326425"/>
            <a:chOff x="5652653" y="3688920"/>
            <a:chExt cx="1890261" cy="1326425"/>
          </a:xfrm>
        </p:grpSpPr>
        <p:sp>
          <p:nvSpPr>
            <p:cNvPr id="13" name="Rectangle 12"/>
            <p:cNvSpPr/>
            <p:nvPr/>
          </p:nvSpPr>
          <p:spPr>
            <a:xfrm>
              <a:off x="5719808" y="4017818"/>
              <a:ext cx="1715426" cy="99752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652653" y="3688920"/>
              <a:ext cx="1890261" cy="369332"/>
            </a:xfrm>
            <a:prstGeom prst="rect">
              <a:avLst/>
            </a:prstGeom>
            <a:noFill/>
          </p:spPr>
          <p:txBody>
            <a:bodyPr wrap="none" rtlCol="0">
              <a:spAutoFit/>
            </a:bodyPr>
            <a:lstStyle/>
            <a:p>
              <a:r>
                <a:rPr lang="en-US" sz="1800" b="1" dirty="0">
                  <a:solidFill>
                    <a:srgbClr val="C00000"/>
                  </a:solidFill>
                  <a:latin typeface="Arial" panose="020B0604020202020204" pitchFamily="34" charset="0"/>
                  <a:cs typeface="Arial" panose="020B0604020202020204" pitchFamily="34" charset="0"/>
                </a:rPr>
                <a:t>EOS Constraint</a:t>
              </a:r>
            </a:p>
          </p:txBody>
        </p:sp>
      </p:grpSp>
      <p:sp>
        <p:nvSpPr>
          <p:cNvPr id="16" name="TextBox 15"/>
          <p:cNvSpPr txBox="1"/>
          <p:nvPr/>
        </p:nvSpPr>
        <p:spPr>
          <a:xfrm>
            <a:off x="1205131" y="6337771"/>
            <a:ext cx="1858411" cy="307777"/>
          </a:xfrm>
          <a:prstGeom prst="rect">
            <a:avLst/>
          </a:prstGeom>
          <a:noFill/>
        </p:spPr>
        <p:txBody>
          <a:bodyPr wrap="square" rtlCol="0">
            <a:spAutoFit/>
          </a:bodyPr>
          <a:lstStyle/>
          <a:p>
            <a:pPr algn="ctr"/>
            <a:r>
              <a:rPr lang="en-US" sz="1400" dirty="0">
                <a:solidFill>
                  <a:srgbClr val="7030A0"/>
                </a:solidFill>
                <a:latin typeface="Arial" pitchFamily="34" charset="0"/>
                <a:cs typeface="Arial" pitchFamily="34" charset="0"/>
              </a:rPr>
              <a:t>Mole fraction</a:t>
            </a:r>
          </a:p>
        </p:txBody>
      </p:sp>
    </p:spTree>
    <p:extLst>
      <p:ext uri="{BB962C8B-B14F-4D97-AF65-F5344CB8AC3E}">
        <p14:creationId xmlns:p14="http://schemas.microsoft.com/office/powerpoint/2010/main" val="285572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11" grpId="0"/>
      <p:bldP spid="12"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Numerics</a:t>
            </a:r>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568956" y="1510609"/>
                <a:ext cx="8048572" cy="4984826"/>
              </a:xfrm>
              <a:prstGeom prst="rect">
                <a:avLst/>
              </a:prstGeom>
              <a:noFill/>
            </p:spPr>
            <p:txBody>
              <a:bodyPr wrap="square" rtlCol="0">
                <a:spAutoFit/>
              </a:bodyPr>
              <a:lstStyle/>
              <a:p>
                <a:r>
                  <a:rPr lang="en-US" dirty="0"/>
                  <a:t>The evolution equations for the species densities and fluid momentum are solved subject to the EOS constraint on the velocity field,</a:t>
                </a: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𝒗</m:t>
                      </m:r>
                      <m:r>
                        <a:rPr lang="en-US" b="1"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nary>
                            <m:naryPr>
                              <m:chr m:val="∑"/>
                              <m:limLoc m:val="subSup"/>
                              <m:ctrlPr>
                                <a:rPr lang="en-US" i="1">
                                  <a:latin typeface="Cambria Math" panose="02040503050406030204" pitchFamily="18" charset="0"/>
                                  <a:ea typeface="Cambria Math" panose="02040503050406030204" pitchFamily="18" charset="0"/>
                                </a:rPr>
                              </m:ctrlPr>
                            </m:naryPr>
                            <m:sub>
                              <m:r>
                                <m:rPr>
                                  <m:brk m:alnAt="25"/>
                                </m:rPr>
                                <a:rPr lang="en-US" i="1">
                                  <a:latin typeface="Cambria Math" panose="02040503050406030204" pitchFamily="18" charset="0"/>
                                  <a:ea typeface="Cambria Math" panose="02040503050406030204" pitchFamily="18" charset="0"/>
                                </a:rPr>
                                <m:t>𝑘</m:t>
                              </m:r>
                            </m:sub>
                            <m:sup>
                              <m:r>
                                <a:rPr lang="en-US" i="1">
                                  <a:latin typeface="Cambria Math" panose="02040503050406030204" pitchFamily="18" charset="0"/>
                                  <a:ea typeface="Cambria Math" panose="02040503050406030204" pitchFamily="18" charset="0"/>
                                </a:rPr>
                                <m:t>𝑁</m:t>
                              </m:r>
                            </m:sup>
                            <m:e>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acc>
                                    <m:accPr>
                                      <m:chr m:val="̅"/>
                                      <m:ctrlPr>
                                        <a:rPr lang="en-US" i="1">
                                          <a:latin typeface="Cambria Math" panose="02040503050406030204" pitchFamily="18" charset="0"/>
                                          <a:ea typeface="Cambria Math" panose="02040503050406030204" pitchFamily="18" charset="0"/>
                                        </a:rPr>
                                      </m:ctrlPr>
                                    </m:acc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a:rPr lang="en-US" i="1">
                                              <a:latin typeface="Cambria Math" panose="02040503050406030204" pitchFamily="18" charset="0"/>
                                              <a:ea typeface="Cambria Math" panose="02040503050406030204" pitchFamily="18" charset="0"/>
                                            </a:rPr>
                                            <m:t>𝑘</m:t>
                                          </m:r>
                                        </m:sub>
                                      </m:sSub>
                                    </m:e>
                                  </m:acc>
                                </m:den>
                              </m:f>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𝑭</m:t>
                                  </m:r>
                                </m:e>
                                <m:sub>
                                  <m:r>
                                    <a:rPr lang="en-US" i="1">
                                      <a:latin typeface="Cambria Math" panose="02040503050406030204" pitchFamily="18" charset="0"/>
                                      <a:ea typeface="Cambria Math" panose="02040503050406030204" pitchFamily="18" charset="0"/>
                                    </a:rPr>
                                    <m:t>𝑘</m:t>
                                  </m:r>
                                </m:sub>
                              </m:sSub>
                            </m:e>
                          </m:nary>
                        </m:e>
                      </m:d>
                    </m:oMath>
                  </m:oMathPara>
                </a14:m>
                <a:endParaRPr lang="en-US" dirty="0"/>
              </a:p>
              <a:p>
                <a:endParaRPr lang="en-US" dirty="0"/>
              </a:p>
              <a:p>
                <a:r>
                  <a:rPr lang="en-US" dirty="0"/>
                  <a:t>We use a finite volume formulation over regular Cartesian</a:t>
                </a:r>
              </a:p>
              <a:p>
                <a:r>
                  <a:rPr lang="en-US" dirty="0"/>
                  <a:t>cells to represent the cell-averaged density, and a staggered-grid</a:t>
                </a:r>
              </a:p>
              <a:p>
                <a:r>
                  <a:rPr lang="en-US" dirty="0"/>
                  <a:t>formulation for face-averaged velocities.  </a:t>
                </a:r>
                <a:br>
                  <a:rPr lang="en-US" dirty="0"/>
                </a:br>
                <a:endParaRPr lang="en-US" dirty="0"/>
              </a:p>
              <a:p>
                <a:r>
                  <a:rPr lang="en-US" dirty="0"/>
                  <a:t>A second-order predictor-corrector for density is used with a GMRES (Generalized minimal residual method) solver for the constrained velocity field evolution.</a:t>
                </a:r>
              </a:p>
            </p:txBody>
          </p:sp>
        </mc:Choice>
        <mc:Fallback xmlns="">
          <p:sp>
            <p:nvSpPr>
              <p:cNvPr id="3" name="TextBox 2"/>
              <p:cNvSpPr txBox="1">
                <a:spLocks noRot="1" noChangeAspect="1" noMove="1" noResize="1" noEditPoints="1" noAdjustHandles="1" noChangeArrowheads="1" noChangeShapeType="1" noTextEdit="1"/>
              </p:cNvSpPr>
              <p:nvPr/>
            </p:nvSpPr>
            <p:spPr>
              <a:xfrm>
                <a:off x="568956" y="1510609"/>
                <a:ext cx="8048572" cy="4984826"/>
              </a:xfrm>
              <a:prstGeom prst="rect">
                <a:avLst/>
              </a:prstGeom>
              <a:blipFill>
                <a:blip r:embed="rId2"/>
                <a:stretch>
                  <a:fillRect l="-1136" t="-978" r="-303" b="-1834"/>
                </a:stretch>
              </a:blipFill>
            </p:spPr>
            <p:txBody>
              <a:bodyPr/>
              <a:lstStyle/>
              <a:p>
                <a:r>
                  <a:rPr lang="en-US">
                    <a:noFill/>
                  </a:rPr>
                  <a:t> </a:t>
                </a:r>
              </a:p>
            </p:txBody>
          </p:sp>
        </mc:Fallback>
      </mc:AlternateContent>
    </p:spTree>
    <p:extLst>
      <p:ext uri="{BB962C8B-B14F-4D97-AF65-F5344CB8AC3E}">
        <p14:creationId xmlns:p14="http://schemas.microsoft.com/office/powerpoint/2010/main" val="2855723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ACF0A-1734-4956-B630-C5527DC7BCA5}"/>
              </a:ext>
            </a:extLst>
          </p:cNvPr>
          <p:cNvSpPr>
            <a:spLocks noGrp="1"/>
          </p:cNvSpPr>
          <p:nvPr>
            <p:ph type="title"/>
          </p:nvPr>
        </p:nvSpPr>
        <p:spPr/>
        <p:txBody>
          <a:bodyPr/>
          <a:lstStyle/>
          <a:p>
            <a:r>
              <a:rPr lang="en-US" dirty="0"/>
              <a:t>Equilibrium Fluctuations</a:t>
            </a:r>
          </a:p>
        </p:txBody>
      </p:sp>
      <p:grpSp>
        <p:nvGrpSpPr>
          <p:cNvPr id="8" name="Group 7">
            <a:extLst>
              <a:ext uri="{FF2B5EF4-FFF2-40B4-BE49-F238E27FC236}">
                <a16:creationId xmlns:a16="http://schemas.microsoft.com/office/drawing/2014/main" id="{165A2464-523A-4B32-9B28-13761A7B5AAD}"/>
              </a:ext>
            </a:extLst>
          </p:cNvPr>
          <p:cNvGrpSpPr/>
          <p:nvPr/>
        </p:nvGrpSpPr>
        <p:grpSpPr>
          <a:xfrm>
            <a:off x="0" y="2419624"/>
            <a:ext cx="9144000" cy="4333915"/>
            <a:chOff x="0" y="2419622"/>
            <a:chExt cx="9144000" cy="4333915"/>
          </a:xfrm>
        </p:grpSpPr>
        <p:pic>
          <p:nvPicPr>
            <p:cNvPr id="3" name="Picture 2">
              <a:extLst>
                <a:ext uri="{FF2B5EF4-FFF2-40B4-BE49-F238E27FC236}">
                  <a16:creationId xmlns:a16="http://schemas.microsoft.com/office/drawing/2014/main" id="{E4A6AAE5-5C22-4460-ABD8-E519EDE06747}"/>
                </a:ext>
              </a:extLst>
            </p:cNvPr>
            <p:cNvPicPr>
              <a:picLocks noChangeAspect="1"/>
            </p:cNvPicPr>
            <p:nvPr/>
          </p:nvPicPr>
          <p:blipFill>
            <a:blip r:embed="rId2"/>
            <a:stretch>
              <a:fillRect/>
            </a:stretch>
          </p:blipFill>
          <p:spPr>
            <a:xfrm>
              <a:off x="0" y="2532072"/>
              <a:ext cx="9144000" cy="4221465"/>
            </a:xfrm>
            <a:prstGeom prst="rect">
              <a:avLst/>
            </a:prstGeom>
          </p:spPr>
        </p:pic>
        <p:sp>
          <p:nvSpPr>
            <p:cNvPr id="4" name="TextBox 3">
              <a:extLst>
                <a:ext uri="{FF2B5EF4-FFF2-40B4-BE49-F238E27FC236}">
                  <a16:creationId xmlns:a16="http://schemas.microsoft.com/office/drawing/2014/main" id="{96ECC3DB-7C75-4E4D-8D65-C1127EC9F805}"/>
                </a:ext>
              </a:extLst>
            </p:cNvPr>
            <p:cNvSpPr txBox="1"/>
            <p:nvPr/>
          </p:nvSpPr>
          <p:spPr>
            <a:xfrm>
              <a:off x="1780247" y="2456140"/>
              <a:ext cx="1709699" cy="369332"/>
            </a:xfrm>
            <a:prstGeom prst="rect">
              <a:avLst/>
            </a:prstGeom>
            <a:noFill/>
          </p:spPr>
          <p:txBody>
            <a:bodyPr wrap="none" rtlCol="0">
              <a:spAutoFit/>
            </a:bodyPr>
            <a:lstStyle/>
            <a:p>
              <a:r>
                <a:rPr lang="en-US" sz="1800" dirty="0">
                  <a:latin typeface="Calibri" panose="020F0502020204030204" pitchFamily="34" charset="0"/>
                  <a:cs typeface="Calibri" panose="020F0502020204030204" pitchFamily="34" charset="0"/>
                </a:rPr>
                <a:t>From simulation</a:t>
              </a:r>
            </a:p>
          </p:txBody>
        </p:sp>
        <p:sp>
          <p:nvSpPr>
            <p:cNvPr id="5" name="TextBox 4">
              <a:extLst>
                <a:ext uri="{FF2B5EF4-FFF2-40B4-BE49-F238E27FC236}">
                  <a16:creationId xmlns:a16="http://schemas.microsoft.com/office/drawing/2014/main" id="{16CA5F8E-A92B-44DC-81A7-DF273BF5DBC5}"/>
                </a:ext>
              </a:extLst>
            </p:cNvPr>
            <p:cNvSpPr txBox="1"/>
            <p:nvPr/>
          </p:nvSpPr>
          <p:spPr>
            <a:xfrm>
              <a:off x="6496555" y="2419622"/>
              <a:ext cx="1347485" cy="369332"/>
            </a:xfrm>
            <a:prstGeom prst="rect">
              <a:avLst/>
            </a:prstGeom>
            <a:noFill/>
          </p:spPr>
          <p:txBody>
            <a:bodyPr wrap="none" rtlCol="0">
              <a:spAutoFit/>
            </a:bodyPr>
            <a:lstStyle/>
            <a:p>
              <a:r>
                <a:rPr lang="en-US" sz="1800" dirty="0">
                  <a:latin typeface="Calibri" panose="020F0502020204030204" pitchFamily="34" charset="0"/>
                  <a:cs typeface="Calibri" panose="020F0502020204030204" pitchFamily="34" charset="0"/>
                </a:rPr>
                <a:t>From theory</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19E00A4-C598-4D86-AFE8-187E064E4B6F}"/>
                    </a:ext>
                  </a:extLst>
                </p:cNvPr>
                <p:cNvSpPr txBox="1"/>
                <p:nvPr/>
              </p:nvSpPr>
              <p:spPr>
                <a:xfrm>
                  <a:off x="3974676" y="5318634"/>
                  <a:ext cx="1984966" cy="369332"/>
                </a:xfrm>
                <a:prstGeom prst="rect">
                  <a:avLst/>
                </a:prstGeom>
                <a:solidFill>
                  <a:srgbClr val="FFFF00"/>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𝛿</m:t>
                            </m:r>
                            <m:r>
                              <a:rPr lang="en-US" i="1">
                                <a:latin typeface="Cambria Math" panose="02040503050406030204" pitchFamily="18" charset="0"/>
                                <a:ea typeface="Cambria Math" panose="02040503050406030204" pitchFamily="18" charset="0"/>
                              </a:rPr>
                              <m:t>𝑞</m:t>
                            </m:r>
                            <m:d>
                              <m:dPr>
                                <m:ctrlPr>
                                  <a:rPr lang="en-US" i="1">
                                    <a:latin typeface="Cambria Math" panose="02040503050406030204" pitchFamily="18" charset="0"/>
                                    <a:ea typeface="Cambria Math" panose="02040503050406030204" pitchFamily="18" charset="0"/>
                                  </a:rPr>
                                </m:ctrlPr>
                              </m:dPr>
                              <m:e>
                                <m:r>
                                  <a:rPr lang="en-US" b="1" i="1">
                                    <a:latin typeface="Cambria Math" panose="02040503050406030204" pitchFamily="18" charset="0"/>
                                    <a:ea typeface="Cambria Math" panose="02040503050406030204" pitchFamily="18" charset="0"/>
                                  </a:rPr>
                                  <m:t>𝒌</m:t>
                                </m:r>
                              </m:e>
                            </m:d>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𝛿</m:t>
                                </m:r>
                                <m:r>
                                  <a:rPr lang="en-US" i="1">
                                    <a:latin typeface="Cambria Math" panose="02040503050406030204" pitchFamily="18" charset="0"/>
                                    <a:ea typeface="Cambria Math" panose="02040503050406030204" pitchFamily="18" charset="0"/>
                                  </a:rPr>
                                  <m:t>𝑞</m:t>
                                </m:r>
                                <m:d>
                                  <m:dPr>
                                    <m:ctrlPr>
                                      <a:rPr lang="en-US" i="1">
                                        <a:latin typeface="Cambria Math" panose="02040503050406030204" pitchFamily="18" charset="0"/>
                                        <a:ea typeface="Cambria Math" panose="02040503050406030204" pitchFamily="18" charset="0"/>
                                      </a:rPr>
                                    </m:ctrlPr>
                                  </m:dPr>
                                  <m:e>
                                    <m:r>
                                      <a:rPr lang="en-US" b="1" i="1">
                                        <a:latin typeface="Cambria Math" panose="02040503050406030204" pitchFamily="18" charset="0"/>
                                        <a:ea typeface="Cambria Math" panose="02040503050406030204" pitchFamily="18" charset="0"/>
                                      </a:rPr>
                                      <m:t>𝒌</m:t>
                                    </m:r>
                                  </m:e>
                                </m:d>
                              </m:e>
                              <m:sup>
                                <m:r>
                                  <a:rPr lang="en-US" i="1">
                                    <a:latin typeface="Cambria Math" panose="02040503050406030204" pitchFamily="18" charset="0"/>
                                    <a:ea typeface="Cambria Math" panose="02040503050406030204" pitchFamily="18" charset="0"/>
                                  </a:rPr>
                                  <m:t>∗</m:t>
                                </m:r>
                              </m:sup>
                            </m:sSup>
                          </m:e>
                        </m:d>
                      </m:oMath>
                    </m:oMathPara>
                  </a14:m>
                  <a:endParaRPr lang="en-US" dirty="0"/>
                </a:p>
              </p:txBody>
            </p:sp>
          </mc:Choice>
          <mc:Fallback xmlns="">
            <p:sp>
              <p:nvSpPr>
                <p:cNvPr id="6" name="TextBox 5">
                  <a:extLst>
                    <a:ext uri="{FF2B5EF4-FFF2-40B4-BE49-F238E27FC236}">
                      <a16:creationId xmlns:a16="http://schemas.microsoft.com/office/drawing/2014/main" id="{F19E00A4-C598-4D86-AFE8-187E064E4B6F}"/>
                    </a:ext>
                  </a:extLst>
                </p:cNvPr>
                <p:cNvSpPr txBox="1">
                  <a:spLocks noRot="1" noChangeAspect="1" noMove="1" noResize="1" noEditPoints="1" noAdjustHandles="1" noChangeArrowheads="1" noChangeShapeType="1" noTextEdit="1"/>
                </p:cNvSpPr>
                <p:nvPr/>
              </p:nvSpPr>
              <p:spPr>
                <a:xfrm>
                  <a:off x="3974676" y="5318634"/>
                  <a:ext cx="1984966" cy="369332"/>
                </a:xfrm>
                <a:prstGeom prst="rect">
                  <a:avLst/>
                </a:prstGeom>
                <a:blipFill>
                  <a:blip r:embed="rId3"/>
                  <a:stretch>
                    <a:fillRect b="-33333"/>
                  </a:stretch>
                </a:blipFill>
                <a:ln>
                  <a:solidFill>
                    <a:schemeClr val="tx1"/>
                  </a:solidFill>
                </a:ln>
              </p:spPr>
              <p:txBody>
                <a:bodyPr/>
                <a:lstStyle/>
                <a:p>
                  <a:r>
                    <a:rPr lang="en-US">
                      <a:noFill/>
                    </a:rPr>
                    <a:t> </a:t>
                  </a:r>
                </a:p>
              </p:txBody>
            </p:sp>
          </mc:Fallback>
        </mc:AlternateContent>
      </p:grpSp>
      <p:sp>
        <p:nvSpPr>
          <p:cNvPr id="7" name="TextBox 6">
            <a:extLst>
              <a:ext uri="{FF2B5EF4-FFF2-40B4-BE49-F238E27FC236}">
                <a16:creationId xmlns:a16="http://schemas.microsoft.com/office/drawing/2014/main" id="{DDB7EB0E-957B-4C8C-BCBF-19047CCCC45A}"/>
              </a:ext>
            </a:extLst>
          </p:cNvPr>
          <p:cNvSpPr txBox="1"/>
          <p:nvPr/>
        </p:nvSpPr>
        <p:spPr>
          <a:xfrm>
            <a:off x="643319" y="1524958"/>
            <a:ext cx="8152725" cy="830997"/>
          </a:xfrm>
          <a:prstGeom prst="rect">
            <a:avLst/>
          </a:prstGeom>
          <a:noFill/>
        </p:spPr>
        <p:txBody>
          <a:bodyPr wrap="square" rtlCol="0">
            <a:spAutoFit/>
          </a:bodyPr>
          <a:lstStyle/>
          <a:p>
            <a:r>
              <a:rPr lang="en-US" dirty="0">
                <a:latin typeface="+mn-lt"/>
                <a:cs typeface="Calibri" panose="020F0502020204030204" pitchFamily="34" charset="0"/>
              </a:rPr>
              <a:t>Simulations reproduce expected variances and correlations of equilibrium fluctuations (e.g., structure factor for net charge).</a:t>
            </a:r>
          </a:p>
        </p:txBody>
      </p:sp>
    </p:spTree>
    <p:extLst>
      <p:ext uri="{BB962C8B-B14F-4D97-AF65-F5344CB8AC3E}">
        <p14:creationId xmlns:p14="http://schemas.microsoft.com/office/powerpoint/2010/main" val="649700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F2C74-F72E-4EC7-91B0-177C5F1061F7}"/>
              </a:ext>
            </a:extLst>
          </p:cNvPr>
          <p:cNvSpPr>
            <a:spLocks noGrp="1"/>
          </p:cNvSpPr>
          <p:nvPr>
            <p:ph type="title"/>
          </p:nvPr>
        </p:nvSpPr>
        <p:spPr/>
        <p:txBody>
          <a:bodyPr/>
          <a:lstStyle/>
          <a:p>
            <a:r>
              <a:rPr lang="en-US" dirty="0"/>
              <a:t>Non-Equilibrium Fluctuations</a:t>
            </a:r>
          </a:p>
        </p:txBody>
      </p:sp>
      <p:pic>
        <p:nvPicPr>
          <p:cNvPr id="3" name="Picture 2">
            <a:extLst>
              <a:ext uri="{FF2B5EF4-FFF2-40B4-BE49-F238E27FC236}">
                <a16:creationId xmlns:a16="http://schemas.microsoft.com/office/drawing/2014/main" id="{CBAB8247-023F-4D5E-AC78-123835E3C5F6}"/>
              </a:ext>
            </a:extLst>
          </p:cNvPr>
          <p:cNvPicPr>
            <a:picLocks noChangeAspect="1"/>
          </p:cNvPicPr>
          <p:nvPr/>
        </p:nvPicPr>
        <p:blipFill rotWithShape="1">
          <a:blip r:embed="rId2"/>
          <a:srcRect l="9685"/>
          <a:stretch/>
        </p:blipFill>
        <p:spPr>
          <a:xfrm>
            <a:off x="3320650" y="3286958"/>
            <a:ext cx="4844215" cy="3445615"/>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5C15F1E-EA88-4870-B9A6-25620464AF78}"/>
                  </a:ext>
                </a:extLst>
              </p:cNvPr>
              <p:cNvSpPr txBox="1"/>
              <p:nvPr/>
            </p:nvSpPr>
            <p:spPr>
              <a:xfrm>
                <a:off x="4238457" y="2997304"/>
                <a:ext cx="3173561" cy="357342"/>
              </a:xfrm>
              <a:prstGeom prst="rect">
                <a:avLst/>
              </a:prstGeom>
              <a:solidFill>
                <a:schemeClr val="bg1">
                  <a:lumMod val="95000"/>
                </a:schemeClr>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sz="2000" i="1" smtClean="0">
                              <a:latin typeface="Cambria Math" panose="02040503050406030204" pitchFamily="18" charset="0"/>
                              <a:ea typeface="Cambria Math" panose="02040503050406030204" pitchFamily="18" charset="0"/>
                            </a:rPr>
                          </m:ctrlPr>
                        </m:sSubSupPr>
                        <m:e>
                          <m:r>
                            <a:rPr lang="en-US" sz="2000" b="0" i="1" smtClean="0">
                              <a:latin typeface="Cambria Math" panose="02040503050406030204" pitchFamily="18" charset="0"/>
                              <a:ea typeface="Cambria Math" panose="02040503050406030204" pitchFamily="18" charset="0"/>
                            </a:rPr>
                            <m:t>𝑘</m:t>
                          </m:r>
                        </m:e>
                        <m:sub>
                          <m:r>
                            <a:rPr lang="en-US" sz="2000" b="0" i="1" smtClean="0">
                              <a:latin typeface="Cambria Math" panose="02040503050406030204" pitchFamily="18" charset="0"/>
                              <a:ea typeface="Cambria Math" panose="02040503050406030204" pitchFamily="18" charset="0"/>
                            </a:rPr>
                            <m:t>𝑥</m:t>
                          </m:r>
                        </m:sub>
                        <m:sup>
                          <m:r>
                            <a:rPr lang="en-US" sz="2000" b="0" i="1" smtClean="0">
                              <a:latin typeface="Cambria Math" panose="02040503050406030204" pitchFamily="18" charset="0"/>
                              <a:ea typeface="Cambria Math" panose="02040503050406030204" pitchFamily="18" charset="0"/>
                            </a:rPr>
                            <m:t>4</m:t>
                          </m:r>
                        </m:sup>
                      </m:sSubSup>
                      <m:r>
                        <a:rPr lang="en-US" sz="200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 </m:t>
                      </m:r>
                      <m:d>
                        <m:dPr>
                          <m:begChr m:val="⟨"/>
                          <m:endChr m:val="⟩"/>
                          <m:ctrlPr>
                            <a:rPr lang="en-US" sz="2000" i="1" smtClean="0">
                              <a:latin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𝛿</m:t>
                          </m:r>
                          <m:sSub>
                            <m:sSubPr>
                              <m:ctrlPr>
                                <a:rPr lang="en-US" sz="2000" i="1" smtClean="0">
                                  <a:latin typeface="Cambria Math" panose="02040503050406030204" pitchFamily="18" charset="0"/>
                                  <a:ea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𝜌</m:t>
                              </m:r>
                            </m:e>
                            <m:sub>
                              <m:r>
                                <m:rPr>
                                  <m:nor/>
                                </m:rPr>
                                <a:rPr lang="en-US" sz="2000" b="0" i="0" smtClean="0">
                                  <a:latin typeface="Cambria Math" panose="02040503050406030204" pitchFamily="18" charset="0"/>
                                  <a:ea typeface="Cambria Math" panose="02040503050406030204" pitchFamily="18" charset="0"/>
                                </a:rPr>
                                <m:t>Na</m:t>
                              </m:r>
                            </m:sub>
                          </m:sSub>
                          <m:d>
                            <m:dPr>
                              <m:ctrlPr>
                                <a:rPr lang="en-US" sz="2000" i="1">
                                  <a:latin typeface="Cambria Math" panose="02040503050406030204" pitchFamily="18" charset="0"/>
                                  <a:ea typeface="Cambria Math" panose="02040503050406030204" pitchFamily="18" charset="0"/>
                                </a:rPr>
                              </m:ctrlPr>
                            </m:dPr>
                            <m:e>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𝑘</m:t>
                                  </m:r>
                                </m:e>
                                <m:sub>
                                  <m:r>
                                    <a:rPr lang="en-US" sz="2000" b="0" i="1" smtClean="0">
                                      <a:latin typeface="Cambria Math" panose="02040503050406030204" pitchFamily="18" charset="0"/>
                                      <a:ea typeface="Cambria Math" panose="02040503050406030204" pitchFamily="18" charset="0"/>
                                    </a:rPr>
                                    <m:t>𝑥</m:t>
                                  </m:r>
                                </m:sub>
                              </m:sSub>
                            </m:e>
                          </m:d>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𝛿</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𝜌</m:t>
                                  </m:r>
                                </m:e>
                                <m:sub>
                                  <m:r>
                                    <m:rPr>
                                      <m:nor/>
                                    </m:rPr>
                                    <a:rPr lang="en-US" sz="2000">
                                      <a:latin typeface="Cambria Math" panose="02040503050406030204" pitchFamily="18" charset="0"/>
                                      <a:ea typeface="Cambria Math" panose="02040503050406030204" pitchFamily="18" charset="0"/>
                                    </a:rPr>
                                    <m:t>Na</m:t>
                                  </m:r>
                                </m:sub>
                              </m:sSub>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𝑘</m:t>
                                      </m:r>
                                    </m:e>
                                    <m:sub>
                                      <m:r>
                                        <a:rPr lang="en-US" sz="2000" i="1">
                                          <a:latin typeface="Cambria Math" panose="02040503050406030204" pitchFamily="18" charset="0"/>
                                          <a:ea typeface="Cambria Math" panose="02040503050406030204" pitchFamily="18" charset="0"/>
                                        </a:rPr>
                                        <m:t>𝑥</m:t>
                                      </m:r>
                                    </m:sub>
                                  </m:sSub>
                                </m:e>
                              </m:d>
                            </m:e>
                            <m:sup>
                              <m:r>
                                <a:rPr lang="en-US" sz="2000" i="1">
                                  <a:latin typeface="Cambria Math" panose="02040503050406030204" pitchFamily="18" charset="0"/>
                                  <a:ea typeface="Cambria Math" panose="02040503050406030204" pitchFamily="18" charset="0"/>
                                </a:rPr>
                                <m:t>∗</m:t>
                              </m:r>
                            </m:sup>
                          </m:sSup>
                        </m:e>
                      </m:d>
                    </m:oMath>
                  </m:oMathPara>
                </a14:m>
                <a:endParaRPr lang="en-US" dirty="0"/>
              </a:p>
            </p:txBody>
          </p:sp>
        </mc:Choice>
        <mc:Fallback xmlns="">
          <p:sp>
            <p:nvSpPr>
              <p:cNvPr id="4" name="TextBox 3">
                <a:extLst>
                  <a:ext uri="{FF2B5EF4-FFF2-40B4-BE49-F238E27FC236}">
                    <a16:creationId xmlns:a16="http://schemas.microsoft.com/office/drawing/2014/main" id="{B5C15F1E-EA88-4870-B9A6-25620464AF78}"/>
                  </a:ext>
                </a:extLst>
              </p:cNvPr>
              <p:cNvSpPr txBox="1">
                <a:spLocks noRot="1" noChangeAspect="1" noMove="1" noResize="1" noEditPoints="1" noAdjustHandles="1" noChangeArrowheads="1" noChangeShapeType="1" noTextEdit="1"/>
              </p:cNvSpPr>
              <p:nvPr/>
            </p:nvSpPr>
            <p:spPr>
              <a:xfrm>
                <a:off x="4238457" y="2997304"/>
                <a:ext cx="3173561" cy="357342"/>
              </a:xfrm>
              <a:prstGeom prst="rect">
                <a:avLst/>
              </a:prstGeom>
              <a:blipFill>
                <a:blip r:embed="rId3"/>
                <a:stretch>
                  <a:fillRect l="-960" b="-18966"/>
                </a:stretch>
              </a:blipFill>
              <a:ln>
                <a:noFill/>
              </a:ln>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9F7773CF-FEAB-4D96-9149-DF35DC913E8C}"/>
              </a:ext>
            </a:extLst>
          </p:cNvPr>
          <p:cNvGrpSpPr/>
          <p:nvPr/>
        </p:nvGrpSpPr>
        <p:grpSpPr>
          <a:xfrm>
            <a:off x="457200" y="2997304"/>
            <a:ext cx="2694648" cy="3225956"/>
            <a:chOff x="1489730" y="3078448"/>
            <a:chExt cx="1637046" cy="3225956"/>
          </a:xfrm>
        </p:grpSpPr>
        <p:grpSp>
          <p:nvGrpSpPr>
            <p:cNvPr id="9" name="Group 8">
              <a:extLst>
                <a:ext uri="{FF2B5EF4-FFF2-40B4-BE49-F238E27FC236}">
                  <a16:creationId xmlns:a16="http://schemas.microsoft.com/office/drawing/2014/main" id="{FA5B9403-015C-4DC3-9A8E-714808F24E9F}"/>
                </a:ext>
              </a:extLst>
            </p:cNvPr>
            <p:cNvGrpSpPr/>
            <p:nvPr/>
          </p:nvGrpSpPr>
          <p:grpSpPr>
            <a:xfrm rot="16200000">
              <a:off x="712099" y="3885768"/>
              <a:ext cx="3192308" cy="1637046"/>
              <a:chOff x="712099" y="3885768"/>
              <a:chExt cx="3192308" cy="1637046"/>
            </a:xfrm>
          </p:grpSpPr>
          <p:sp>
            <p:nvSpPr>
              <p:cNvPr id="7" name="Rectangle 6">
                <a:extLst>
                  <a:ext uri="{FF2B5EF4-FFF2-40B4-BE49-F238E27FC236}">
                    <a16:creationId xmlns:a16="http://schemas.microsoft.com/office/drawing/2014/main" id="{9D8E0F7E-0999-4B85-B675-F5A4DC5B88CB}"/>
                  </a:ext>
                </a:extLst>
              </p:cNvPr>
              <p:cNvSpPr/>
              <p:nvPr/>
            </p:nvSpPr>
            <p:spPr>
              <a:xfrm>
                <a:off x="3649508" y="3885768"/>
                <a:ext cx="254899" cy="1637046"/>
              </a:xfrm>
              <a:prstGeom prst="rect">
                <a:avLst/>
              </a:prstGeom>
              <a:solidFill>
                <a:srgbClr val="FFFFF5"/>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67AAF8A-5F99-47C2-8D29-3829F92C4B95}"/>
                  </a:ext>
                </a:extLst>
              </p:cNvPr>
              <p:cNvSpPr/>
              <p:nvPr/>
            </p:nvSpPr>
            <p:spPr>
              <a:xfrm>
                <a:off x="712099" y="3885768"/>
                <a:ext cx="254899" cy="1637046"/>
              </a:xfrm>
              <a:prstGeom prst="rect">
                <a:avLst/>
              </a:prstGeom>
              <a:solidFill>
                <a:srgbClr val="FFFF0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3E272ED-A90B-42A3-9748-4ED5ECE638FB}"/>
                  </a:ext>
                </a:extLst>
              </p:cNvPr>
              <p:cNvSpPr/>
              <p:nvPr/>
            </p:nvSpPr>
            <p:spPr>
              <a:xfrm>
                <a:off x="983182" y="3885768"/>
                <a:ext cx="2654188" cy="1637046"/>
              </a:xfrm>
              <a:prstGeom prst="rect">
                <a:avLst/>
              </a:prstGeom>
              <a:gradFill flip="none" rotWithShape="1">
                <a:gsLst>
                  <a:gs pos="0">
                    <a:srgbClr val="FFFF00"/>
                  </a:gs>
                  <a:gs pos="30000">
                    <a:srgbClr val="FFFF00">
                      <a:alpha val="31000"/>
                    </a:srgbClr>
                  </a:gs>
                  <a:gs pos="100000">
                    <a:srgbClr val="FFFF00">
                      <a:alpha val="0"/>
                    </a:srgbClr>
                  </a:gs>
                </a:gsLst>
                <a:lin ang="0" scaled="1"/>
                <a:tileRect/>
              </a:gra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FAE4E083-BD82-4231-A3CF-09E89B67B650}"/>
                </a:ext>
              </a:extLst>
            </p:cNvPr>
            <p:cNvSpPr txBox="1"/>
            <p:nvPr/>
          </p:nvSpPr>
          <p:spPr>
            <a:xfrm>
              <a:off x="1687189" y="3078448"/>
              <a:ext cx="1224053"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Fresher Water</a:t>
              </a:r>
            </a:p>
          </p:txBody>
        </p:sp>
        <p:sp>
          <p:nvSpPr>
            <p:cNvPr id="11" name="TextBox 10">
              <a:extLst>
                <a:ext uri="{FF2B5EF4-FFF2-40B4-BE49-F238E27FC236}">
                  <a16:creationId xmlns:a16="http://schemas.microsoft.com/office/drawing/2014/main" id="{D9174D51-D974-41FA-AF2D-0DFB0B513F9B}"/>
                </a:ext>
              </a:extLst>
            </p:cNvPr>
            <p:cNvSpPr txBox="1"/>
            <p:nvPr/>
          </p:nvSpPr>
          <p:spPr>
            <a:xfrm>
              <a:off x="1738320" y="5996627"/>
              <a:ext cx="1139864"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Saltier Water</a:t>
              </a:r>
            </a:p>
          </p:txBody>
        </p:sp>
      </p:grpSp>
      <p:sp>
        <p:nvSpPr>
          <p:cNvPr id="13" name="TextBox 12">
            <a:extLst>
              <a:ext uri="{FF2B5EF4-FFF2-40B4-BE49-F238E27FC236}">
                <a16:creationId xmlns:a16="http://schemas.microsoft.com/office/drawing/2014/main" id="{94008529-F681-4E5F-BF71-A5B2FD695A76}"/>
              </a:ext>
            </a:extLst>
          </p:cNvPr>
          <p:cNvSpPr txBox="1"/>
          <p:nvPr/>
        </p:nvSpPr>
        <p:spPr>
          <a:xfrm>
            <a:off x="1023643" y="1719558"/>
            <a:ext cx="7618652" cy="830997"/>
          </a:xfrm>
          <a:prstGeom prst="rect">
            <a:avLst/>
          </a:prstGeom>
          <a:noFill/>
        </p:spPr>
        <p:txBody>
          <a:bodyPr wrap="square" rtlCol="0">
            <a:spAutoFit/>
          </a:bodyPr>
          <a:lstStyle/>
          <a:p>
            <a:r>
              <a:rPr lang="en-US" dirty="0"/>
              <a:t>Simulation results give the expected “giant fluctuations” spectrum, which is slightly different for charged species.</a:t>
            </a:r>
          </a:p>
        </p:txBody>
      </p:sp>
      <p:cxnSp>
        <p:nvCxnSpPr>
          <p:cNvPr id="15" name="Straight Arrow Connector 14">
            <a:extLst>
              <a:ext uri="{FF2B5EF4-FFF2-40B4-BE49-F238E27FC236}">
                <a16:creationId xmlns:a16="http://schemas.microsoft.com/office/drawing/2014/main" id="{E2C98F26-64DB-44E5-88A7-EBC5140A3135}"/>
              </a:ext>
            </a:extLst>
          </p:cNvPr>
          <p:cNvCxnSpPr/>
          <p:nvPr/>
        </p:nvCxnSpPr>
        <p:spPr>
          <a:xfrm>
            <a:off x="685800" y="3305081"/>
            <a:ext cx="0" cy="2610402"/>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FB86056-9427-4BC7-8543-8D97CA6F7100}"/>
              </a:ext>
            </a:extLst>
          </p:cNvPr>
          <p:cNvSpPr txBox="1"/>
          <p:nvPr/>
        </p:nvSpPr>
        <p:spPr>
          <a:xfrm>
            <a:off x="659601" y="4925287"/>
            <a:ext cx="728084" cy="307777"/>
          </a:xfrm>
          <a:prstGeom prst="rect">
            <a:avLst/>
          </a:prstGeom>
          <a:noFill/>
        </p:spPr>
        <p:txBody>
          <a:bodyPr wrap="none" rtlCol="0">
            <a:spAutoFit/>
          </a:bodyPr>
          <a:lstStyle/>
          <a:p>
            <a:r>
              <a:rPr lang="en-US" sz="1400" dirty="0">
                <a:solidFill>
                  <a:srgbClr val="C00000"/>
                </a:solidFill>
              </a:rPr>
              <a:t>300 nm</a:t>
            </a: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3592535E-DCAD-4685-88E4-A6FDF04B5396}"/>
                  </a:ext>
                </a:extLst>
              </p:cNvPr>
              <p:cNvSpPr/>
              <p:nvPr/>
            </p:nvSpPr>
            <p:spPr>
              <a:xfrm>
                <a:off x="1023643" y="4210133"/>
                <a:ext cx="2059602" cy="33855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𝜆</m:t>
                          </m:r>
                        </m:e>
                        <m:sub>
                          <m:r>
                            <a:rPr lang="en-US" sz="1600" i="1">
                              <a:latin typeface="Cambria Math" panose="02040503050406030204" pitchFamily="18" charset="0"/>
                            </a:rPr>
                            <m:t>𝐷</m:t>
                          </m:r>
                        </m:sub>
                      </m:sSub>
                      <m:r>
                        <a:rPr lang="en-US" sz="1600" i="1">
                          <a:latin typeface="Cambria Math" panose="02040503050406030204" pitchFamily="18" charset="0"/>
                        </a:rPr>
                        <m:t>=</m:t>
                      </m:r>
                      <m:r>
                        <a:rPr lang="en-US" sz="1600" b="0" i="1" smtClean="0">
                          <a:latin typeface="Cambria Math" panose="02040503050406030204" pitchFamily="18" charset="0"/>
                        </a:rPr>
                        <m:t>0.4 −1.4 </m:t>
                      </m:r>
                      <m:r>
                        <m:rPr>
                          <m:nor/>
                        </m:rPr>
                        <a:rPr lang="en-US" sz="1600" b="0" i="0" smtClean="0">
                          <a:latin typeface="Cambria Math" panose="02040503050406030204" pitchFamily="18" charset="0"/>
                        </a:rPr>
                        <m:t>nm</m:t>
                      </m:r>
                    </m:oMath>
                  </m:oMathPara>
                </a14:m>
                <a:endParaRPr lang="en-US" sz="1600" dirty="0"/>
              </a:p>
            </p:txBody>
          </p:sp>
        </mc:Choice>
        <mc:Fallback xmlns="">
          <p:sp>
            <p:nvSpPr>
              <p:cNvPr id="17" name="Rectangle 16">
                <a:extLst>
                  <a:ext uri="{FF2B5EF4-FFF2-40B4-BE49-F238E27FC236}">
                    <a16:creationId xmlns:a16="http://schemas.microsoft.com/office/drawing/2014/main" id="{3592535E-DCAD-4685-88E4-A6FDF04B5396}"/>
                  </a:ext>
                </a:extLst>
              </p:cNvPr>
              <p:cNvSpPr>
                <a:spLocks noRot="1" noChangeAspect="1" noMove="1" noResize="1" noEditPoints="1" noAdjustHandles="1" noChangeArrowheads="1" noChangeShapeType="1" noTextEdit="1"/>
              </p:cNvSpPr>
              <p:nvPr/>
            </p:nvSpPr>
            <p:spPr>
              <a:xfrm>
                <a:off x="1023643" y="4210133"/>
                <a:ext cx="2059602" cy="338554"/>
              </a:xfrm>
              <a:prstGeom prst="rect">
                <a:avLst/>
              </a:prstGeom>
              <a:blipFill>
                <a:blip r:embed="rId4"/>
                <a:stretch>
                  <a:fillRect/>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52A2F4C8-925F-450D-ABE9-B53E7F4698E3}"/>
              </a:ext>
            </a:extLst>
          </p:cNvPr>
          <p:cNvCxnSpPr/>
          <p:nvPr/>
        </p:nvCxnSpPr>
        <p:spPr>
          <a:xfrm flipH="1" flipV="1">
            <a:off x="4572000" y="4156397"/>
            <a:ext cx="372232" cy="4460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AC9688A-1401-498B-B818-BED0F63D7195}"/>
              </a:ext>
            </a:extLst>
          </p:cNvPr>
          <p:cNvCxnSpPr/>
          <p:nvPr/>
        </p:nvCxnSpPr>
        <p:spPr>
          <a:xfrm flipH="1" flipV="1">
            <a:off x="5048081" y="3702852"/>
            <a:ext cx="372232" cy="44602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8AFF388-9524-4465-BF06-CA4D81A59E0E}"/>
              </a:ext>
            </a:extLst>
          </p:cNvPr>
          <p:cNvSpPr txBox="1"/>
          <p:nvPr/>
        </p:nvSpPr>
        <p:spPr>
          <a:xfrm>
            <a:off x="4944232" y="4379409"/>
            <a:ext cx="962764" cy="369332"/>
          </a:xfrm>
          <a:prstGeom prst="rect">
            <a:avLst/>
          </a:prstGeom>
          <a:noFill/>
        </p:spPr>
        <p:txBody>
          <a:bodyPr wrap="none" rtlCol="0">
            <a:spAutoFit/>
          </a:bodyPr>
          <a:lstStyle/>
          <a:p>
            <a:r>
              <a:rPr lang="en-US" sz="1800" dirty="0">
                <a:solidFill>
                  <a:srgbClr val="FF0000"/>
                </a:solidFill>
              </a:rPr>
              <a:t>Charged</a:t>
            </a:r>
          </a:p>
        </p:txBody>
      </p:sp>
      <p:sp>
        <p:nvSpPr>
          <p:cNvPr id="20" name="TextBox 19">
            <a:extLst>
              <a:ext uri="{FF2B5EF4-FFF2-40B4-BE49-F238E27FC236}">
                <a16:creationId xmlns:a16="http://schemas.microsoft.com/office/drawing/2014/main" id="{0037440F-F828-466C-AA1C-31CB272742D4}"/>
              </a:ext>
            </a:extLst>
          </p:cNvPr>
          <p:cNvSpPr txBox="1"/>
          <p:nvPr/>
        </p:nvSpPr>
        <p:spPr>
          <a:xfrm>
            <a:off x="5371760" y="3924909"/>
            <a:ext cx="877163" cy="369332"/>
          </a:xfrm>
          <a:prstGeom prst="rect">
            <a:avLst/>
          </a:prstGeom>
          <a:noFill/>
        </p:spPr>
        <p:txBody>
          <a:bodyPr wrap="none" rtlCol="0">
            <a:spAutoFit/>
          </a:bodyPr>
          <a:lstStyle/>
          <a:p>
            <a:r>
              <a:rPr lang="en-US" sz="1800" dirty="0">
                <a:solidFill>
                  <a:srgbClr val="0070C0"/>
                </a:solidFill>
              </a:rPr>
              <a:t>Neutral</a:t>
            </a:r>
          </a:p>
        </p:txBody>
      </p:sp>
    </p:spTree>
    <p:extLst>
      <p:ext uri="{BB962C8B-B14F-4D97-AF65-F5344CB8AC3E}">
        <p14:creationId xmlns:p14="http://schemas.microsoft.com/office/powerpoint/2010/main" val="3034116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C4DEB-3341-4D40-B6F0-E37C9CD5BBD9}"/>
              </a:ext>
            </a:extLst>
          </p:cNvPr>
          <p:cNvSpPr>
            <a:spLocks noGrp="1"/>
          </p:cNvSpPr>
          <p:nvPr>
            <p:ph type="title"/>
          </p:nvPr>
        </p:nvSpPr>
        <p:spPr/>
        <p:txBody>
          <a:bodyPr/>
          <a:lstStyle/>
          <a:p>
            <a:r>
              <a:rPr lang="en-US" dirty="0"/>
              <a:t>Electro-Osmosis Flow</a:t>
            </a:r>
          </a:p>
        </p:txBody>
      </p:sp>
      <p:pic>
        <p:nvPicPr>
          <p:cNvPr id="3" name="Epot_00000">
            <a:hlinkClick r:id="" action="ppaction://media"/>
            <a:extLst>
              <a:ext uri="{FF2B5EF4-FFF2-40B4-BE49-F238E27FC236}">
                <a16:creationId xmlns:a16="http://schemas.microsoft.com/office/drawing/2014/main" id="{3E443238-BDCD-485C-B267-692B5A8B451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50011" y="1461288"/>
            <a:ext cx="4877480" cy="4877480"/>
          </a:xfrm>
          <a:prstGeom prst="rect">
            <a:avLst/>
          </a:prstGeom>
        </p:spPr>
      </p:pic>
      <p:cxnSp>
        <p:nvCxnSpPr>
          <p:cNvPr id="5" name="Straight Arrow Connector 4">
            <a:extLst>
              <a:ext uri="{FF2B5EF4-FFF2-40B4-BE49-F238E27FC236}">
                <a16:creationId xmlns:a16="http://schemas.microsoft.com/office/drawing/2014/main" id="{4E1E503C-B3B7-45E1-9738-624F4FB1B031}"/>
              </a:ext>
            </a:extLst>
          </p:cNvPr>
          <p:cNvCxnSpPr>
            <a:cxnSpLocks/>
          </p:cNvCxnSpPr>
          <p:nvPr/>
        </p:nvCxnSpPr>
        <p:spPr>
          <a:xfrm>
            <a:off x="3691991" y="1455179"/>
            <a:ext cx="0" cy="4883589"/>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4F52D41-3BCE-43C5-B032-7B014CB5E9DB}"/>
              </a:ext>
            </a:extLst>
          </p:cNvPr>
          <p:cNvSpPr txBox="1"/>
          <p:nvPr/>
        </p:nvSpPr>
        <p:spPr>
          <a:xfrm>
            <a:off x="2836341" y="5819907"/>
            <a:ext cx="909223" cy="338554"/>
          </a:xfrm>
          <a:prstGeom prst="rect">
            <a:avLst/>
          </a:prstGeom>
          <a:noFill/>
        </p:spPr>
        <p:txBody>
          <a:bodyPr wrap="none" rtlCol="0">
            <a:spAutoFit/>
          </a:bodyPr>
          <a:lstStyle/>
          <a:p>
            <a:r>
              <a:rPr lang="en-US" sz="1600" dirty="0">
                <a:solidFill>
                  <a:srgbClr val="C00000"/>
                </a:solidFill>
              </a:rPr>
              <a:t>1280 nm</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5EC84BAA-412F-470E-B67B-4DE34E5A3CEA}"/>
                  </a:ext>
                </a:extLst>
              </p:cNvPr>
              <p:cNvSpPr/>
              <p:nvPr/>
            </p:nvSpPr>
            <p:spPr>
              <a:xfrm>
                <a:off x="1604293" y="6099890"/>
                <a:ext cx="2059602"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𝐷</m:t>
                          </m:r>
                        </m:sub>
                      </m:sSub>
                      <m:r>
                        <a:rPr lang="en-US" sz="1800" i="1">
                          <a:latin typeface="Cambria Math" panose="02040503050406030204" pitchFamily="18" charset="0"/>
                        </a:rPr>
                        <m:t>=</m:t>
                      </m:r>
                      <m:r>
                        <a:rPr lang="en-US" sz="1800" b="0" i="1" smtClean="0">
                          <a:latin typeface="Cambria Math" panose="02040503050406030204" pitchFamily="18" charset="0"/>
                        </a:rPr>
                        <m:t>25.6 </m:t>
                      </m:r>
                      <m:r>
                        <m:rPr>
                          <m:nor/>
                        </m:rPr>
                        <a:rPr lang="en-US" sz="1800" b="0" i="0" smtClean="0">
                          <a:latin typeface="Cambria Math" panose="02040503050406030204" pitchFamily="18" charset="0"/>
                        </a:rPr>
                        <m:t>nm</m:t>
                      </m:r>
                    </m:oMath>
                  </m:oMathPara>
                </a14:m>
                <a:endParaRPr lang="en-US" sz="1800" dirty="0"/>
              </a:p>
            </p:txBody>
          </p:sp>
        </mc:Choice>
        <mc:Fallback xmlns="">
          <p:sp>
            <p:nvSpPr>
              <p:cNvPr id="8" name="Rectangle 7">
                <a:extLst>
                  <a:ext uri="{FF2B5EF4-FFF2-40B4-BE49-F238E27FC236}">
                    <a16:creationId xmlns:a16="http://schemas.microsoft.com/office/drawing/2014/main" id="{5EC84BAA-412F-470E-B67B-4DE34E5A3CEA}"/>
                  </a:ext>
                </a:extLst>
              </p:cNvPr>
              <p:cNvSpPr>
                <a:spLocks noRot="1" noChangeAspect="1" noMove="1" noResize="1" noEditPoints="1" noAdjustHandles="1" noChangeArrowheads="1" noChangeShapeType="1" noTextEdit="1"/>
              </p:cNvSpPr>
              <p:nvPr/>
            </p:nvSpPr>
            <p:spPr>
              <a:xfrm>
                <a:off x="1604293" y="6099890"/>
                <a:ext cx="2059602" cy="369332"/>
              </a:xfrm>
              <a:prstGeom prst="rect">
                <a:avLst/>
              </a:prstGeom>
              <a:blipFill>
                <a:blip r:embed="rId5"/>
                <a:stretch>
                  <a:fillRect b="-1667"/>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54E66B64-A492-4FDA-BEAE-CCE61D38F42A}"/>
              </a:ext>
            </a:extLst>
          </p:cNvPr>
          <p:cNvSpPr txBox="1"/>
          <p:nvPr/>
        </p:nvSpPr>
        <p:spPr>
          <a:xfrm>
            <a:off x="478280" y="3500334"/>
            <a:ext cx="2717222" cy="2308324"/>
          </a:xfrm>
          <a:prstGeom prst="rect">
            <a:avLst/>
          </a:prstGeom>
          <a:noFill/>
        </p:spPr>
        <p:txBody>
          <a:bodyPr wrap="square" rtlCol="0">
            <a:spAutoFit/>
          </a:bodyPr>
          <a:lstStyle/>
          <a:p>
            <a:r>
              <a:rPr lang="en-US" sz="1800" dirty="0"/>
              <a:t>Dilute salt water solution (0.5 </a:t>
            </a:r>
            <a:r>
              <a:rPr lang="en-US" sz="1800" dirty="0" err="1"/>
              <a:t>mM</a:t>
            </a:r>
            <a:r>
              <a:rPr lang="en-US" sz="1800" dirty="0"/>
              <a:t>) with an applied E-field of 100 V/cm</a:t>
            </a:r>
          </a:p>
          <a:p>
            <a:r>
              <a:rPr lang="en-US" sz="1800" dirty="0"/>
              <a:t>Fluid velocity ~ 1 cm/s</a:t>
            </a:r>
          </a:p>
          <a:p>
            <a:endParaRPr lang="en-US" sz="1800" dirty="0"/>
          </a:p>
          <a:p>
            <a:r>
              <a:rPr lang="en-US" sz="1800" dirty="0"/>
              <a:t>Movie shows the electric potential with applied field removed. Runtime = 3 </a:t>
            </a:r>
            <a:r>
              <a:rPr lang="en-US" sz="1800" dirty="0" err="1"/>
              <a:t>μs</a:t>
            </a:r>
            <a:endParaRPr lang="en-US" sz="1800" dirty="0"/>
          </a:p>
        </p:txBody>
      </p:sp>
      <p:pic>
        <p:nvPicPr>
          <p:cNvPr id="1028" name="Picture 4" descr="https://writelatex.s3.amazonaws.com/jgvnrbkpmyhf/uploads/6330/23774802/1.png?X-Amz-Expires=14400&amp;X-Amz-Date=20180622T002430Z&amp;X-Amz-Algorithm=AWS4-HMAC-SHA256&amp;X-Amz-Credential=AKIAJF667VKUK4OW3LCA/20180622/us-east-1/s3/aws4_request&amp;X-Amz-SignedHeaders=host&amp;X-Amz-Signature=354e60ec989c16619bc6e328896b269915d1d0cefe1fa44943ae71bc1c0a942e">
            <a:extLst>
              <a:ext uri="{FF2B5EF4-FFF2-40B4-BE49-F238E27FC236}">
                <a16:creationId xmlns:a16="http://schemas.microsoft.com/office/drawing/2014/main" id="{86B0E92B-D4C4-4A5E-9B8C-69B7EC42F8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651" y="1321294"/>
            <a:ext cx="3435069" cy="2167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11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76654-C4D8-44D3-BC6D-EFAA367ABED7}"/>
              </a:ext>
            </a:extLst>
          </p:cNvPr>
          <p:cNvSpPr>
            <a:spLocks noGrp="1"/>
          </p:cNvSpPr>
          <p:nvPr>
            <p:ph type="title"/>
          </p:nvPr>
        </p:nvSpPr>
        <p:spPr/>
        <p:txBody>
          <a:bodyPr/>
          <a:lstStyle/>
          <a:p>
            <a:r>
              <a:rPr lang="en-US" dirty="0"/>
              <a:t>Mixing Instability</a:t>
            </a:r>
          </a:p>
        </p:txBody>
      </p:sp>
      <p:pic>
        <p:nvPicPr>
          <p:cNvPr id="3" name="Epot_2d8">
            <a:hlinkClick r:id="" action="ppaction://media"/>
            <a:extLst>
              <a:ext uri="{FF2B5EF4-FFF2-40B4-BE49-F238E27FC236}">
                <a16:creationId xmlns:a16="http://schemas.microsoft.com/office/drawing/2014/main" id="{D33FF3B5-0B9C-419D-B09E-FA20A4ACC3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52008" y="1609640"/>
            <a:ext cx="4876800" cy="4876800"/>
          </a:xfrm>
          <a:prstGeom prst="rect">
            <a:avLst/>
          </a:prstGeom>
        </p:spPr>
      </p:pic>
      <p:sp>
        <p:nvSpPr>
          <p:cNvPr id="4" name="TextBox 3">
            <a:extLst>
              <a:ext uri="{FF2B5EF4-FFF2-40B4-BE49-F238E27FC236}">
                <a16:creationId xmlns:a16="http://schemas.microsoft.com/office/drawing/2014/main" id="{1311B65C-F4A3-4442-9924-D3B1007684A1}"/>
              </a:ext>
            </a:extLst>
          </p:cNvPr>
          <p:cNvSpPr txBox="1"/>
          <p:nvPr/>
        </p:nvSpPr>
        <p:spPr>
          <a:xfrm>
            <a:off x="388419" y="2379055"/>
            <a:ext cx="3439114" cy="3046988"/>
          </a:xfrm>
          <a:prstGeom prst="rect">
            <a:avLst/>
          </a:prstGeom>
          <a:noFill/>
        </p:spPr>
        <p:txBody>
          <a:bodyPr wrap="square" rtlCol="0">
            <a:spAutoFit/>
          </a:bodyPr>
          <a:lstStyle/>
          <a:p>
            <a:r>
              <a:rPr lang="en-US" dirty="0"/>
              <a:t>Saltwater on top of freshwater with a strong applied E-field in the normal (upward) direction.</a:t>
            </a:r>
          </a:p>
          <a:p>
            <a:endParaRPr lang="en-US" dirty="0"/>
          </a:p>
          <a:p>
            <a:r>
              <a:rPr lang="en-US" dirty="0"/>
              <a:t>Movie is 50/50 contour interface</a:t>
            </a:r>
          </a:p>
        </p:txBody>
      </p:sp>
      <p:sp>
        <p:nvSpPr>
          <p:cNvPr id="5" name="TextBox 4">
            <a:extLst>
              <a:ext uri="{FF2B5EF4-FFF2-40B4-BE49-F238E27FC236}">
                <a16:creationId xmlns:a16="http://schemas.microsoft.com/office/drawing/2014/main" id="{BEFACA9E-15AF-43B7-B490-1B607910E50F}"/>
              </a:ext>
            </a:extLst>
          </p:cNvPr>
          <p:cNvSpPr txBox="1"/>
          <p:nvPr/>
        </p:nvSpPr>
        <p:spPr>
          <a:xfrm>
            <a:off x="5460753" y="1849030"/>
            <a:ext cx="1459310" cy="461665"/>
          </a:xfrm>
          <a:prstGeom prst="rect">
            <a:avLst/>
          </a:prstGeom>
          <a:noFill/>
        </p:spPr>
        <p:txBody>
          <a:bodyPr wrap="none" rtlCol="0">
            <a:spAutoFit/>
          </a:bodyPr>
          <a:lstStyle/>
          <a:p>
            <a:r>
              <a:rPr lang="en-US" dirty="0"/>
              <a:t>Salt Water</a:t>
            </a:r>
          </a:p>
        </p:txBody>
      </p:sp>
      <p:sp>
        <p:nvSpPr>
          <p:cNvPr id="6" name="TextBox 5">
            <a:extLst>
              <a:ext uri="{FF2B5EF4-FFF2-40B4-BE49-F238E27FC236}">
                <a16:creationId xmlns:a16="http://schemas.microsoft.com/office/drawing/2014/main" id="{C4BF2DC3-6AB9-4ED9-B251-6B5F0E9A175D}"/>
              </a:ext>
            </a:extLst>
          </p:cNvPr>
          <p:cNvSpPr txBox="1"/>
          <p:nvPr/>
        </p:nvSpPr>
        <p:spPr>
          <a:xfrm>
            <a:off x="5460753" y="5885607"/>
            <a:ext cx="1666097" cy="461665"/>
          </a:xfrm>
          <a:prstGeom prst="rect">
            <a:avLst/>
          </a:prstGeom>
          <a:noFill/>
        </p:spPr>
        <p:txBody>
          <a:bodyPr wrap="none" rtlCol="0">
            <a:spAutoFit/>
          </a:bodyPr>
          <a:lstStyle/>
          <a:p>
            <a:r>
              <a:rPr lang="en-US" dirty="0"/>
              <a:t>Fresh Water</a:t>
            </a:r>
          </a:p>
        </p:txBody>
      </p:sp>
      <p:cxnSp>
        <p:nvCxnSpPr>
          <p:cNvPr id="8" name="Straight Arrow Connector 7">
            <a:extLst>
              <a:ext uri="{FF2B5EF4-FFF2-40B4-BE49-F238E27FC236}">
                <a16:creationId xmlns:a16="http://schemas.microsoft.com/office/drawing/2014/main" id="{28638DA0-9B47-4636-848B-71E2637511E7}"/>
              </a:ext>
            </a:extLst>
          </p:cNvPr>
          <p:cNvCxnSpPr/>
          <p:nvPr/>
        </p:nvCxnSpPr>
        <p:spPr>
          <a:xfrm flipH="1">
            <a:off x="8294336" y="2735108"/>
            <a:ext cx="334472" cy="3612164"/>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02890A2-61FA-4A8C-B482-A01D45E48041}"/>
              </a:ext>
            </a:extLst>
          </p:cNvPr>
          <p:cNvSpPr txBox="1"/>
          <p:nvPr/>
        </p:nvSpPr>
        <p:spPr>
          <a:xfrm>
            <a:off x="8293620" y="5931773"/>
            <a:ext cx="670376" cy="369332"/>
          </a:xfrm>
          <a:prstGeom prst="rect">
            <a:avLst/>
          </a:prstGeom>
          <a:noFill/>
        </p:spPr>
        <p:txBody>
          <a:bodyPr wrap="none" rtlCol="0">
            <a:spAutoFit/>
          </a:bodyPr>
          <a:lstStyle/>
          <a:p>
            <a:r>
              <a:rPr lang="en-US" sz="1800" dirty="0">
                <a:solidFill>
                  <a:srgbClr val="C00000"/>
                </a:solidFill>
              </a:rPr>
              <a:t>4 </a:t>
            </a:r>
            <a:r>
              <a:rPr lang="en-US" sz="1800" dirty="0">
                <a:solidFill>
                  <a:srgbClr val="C00000"/>
                </a:solidFill>
                <a:sym typeface="Symbol" panose="05050102010706020507" pitchFamily="18" charset="2"/>
              </a:rPr>
              <a:t>m</a:t>
            </a:r>
            <a:endParaRPr lang="en-US" sz="1800" dirty="0">
              <a:solidFill>
                <a:srgbClr val="C00000"/>
              </a:solidFill>
            </a:endParaRPr>
          </a:p>
        </p:txBody>
      </p:sp>
    </p:spTree>
    <p:extLst>
      <p:ext uri="{BB962C8B-B14F-4D97-AF65-F5344CB8AC3E}">
        <p14:creationId xmlns:p14="http://schemas.microsoft.com/office/powerpoint/2010/main" val="236830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1F781-92B3-4C62-A760-CC0DFD057462}"/>
              </a:ext>
            </a:extLst>
          </p:cNvPr>
          <p:cNvSpPr>
            <a:spLocks noGrp="1"/>
          </p:cNvSpPr>
          <p:nvPr>
            <p:ph type="title"/>
          </p:nvPr>
        </p:nvSpPr>
        <p:spPr/>
        <p:txBody>
          <a:bodyPr/>
          <a:lstStyle/>
          <a:p>
            <a:r>
              <a:rPr lang="en-US" dirty="0"/>
              <a:t>Acid-Base Fingering Instability</a:t>
            </a:r>
          </a:p>
        </p:txBody>
      </p:sp>
      <p:pic>
        <p:nvPicPr>
          <p:cNvPr id="3" name="AcidBaseStochVelocity">
            <a:hlinkClick r:id="" action="ppaction://media"/>
            <a:extLst>
              <a:ext uri="{FF2B5EF4-FFF2-40B4-BE49-F238E27FC236}">
                <a16:creationId xmlns:a16="http://schemas.microsoft.com/office/drawing/2014/main" id="{D7F495EA-D84F-4D47-BB69-583D91BDB8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75805" y="2996976"/>
            <a:ext cx="6705600" cy="3251200"/>
          </a:xfrm>
          <a:prstGeom prst="rect">
            <a:avLst/>
          </a:prstGeom>
        </p:spPr>
      </p:pic>
      <p:sp>
        <p:nvSpPr>
          <p:cNvPr id="4" name="TextBox 3">
            <a:extLst>
              <a:ext uri="{FF2B5EF4-FFF2-40B4-BE49-F238E27FC236}">
                <a16:creationId xmlns:a16="http://schemas.microsoft.com/office/drawing/2014/main" id="{781BF79E-7519-4163-80AB-BEE7EAB0C69D}"/>
              </a:ext>
            </a:extLst>
          </p:cNvPr>
          <p:cNvSpPr txBox="1"/>
          <p:nvPr/>
        </p:nvSpPr>
        <p:spPr>
          <a:xfrm>
            <a:off x="3714704" y="2638048"/>
            <a:ext cx="3209533" cy="400110"/>
          </a:xfrm>
          <a:prstGeom prst="rect">
            <a:avLst/>
          </a:prstGeom>
          <a:noFill/>
        </p:spPr>
        <p:txBody>
          <a:bodyPr wrap="none" rtlCol="0">
            <a:spAutoFit/>
          </a:bodyPr>
          <a:lstStyle/>
          <a:p>
            <a:r>
              <a:rPr lang="en-US" sz="2000" dirty="0" err="1"/>
              <a:t>HCl</a:t>
            </a:r>
            <a:r>
              <a:rPr lang="en-US" sz="2000" dirty="0"/>
              <a:t> + </a:t>
            </a:r>
            <a:r>
              <a:rPr lang="en-US" sz="2000" dirty="0" err="1"/>
              <a:t>NaOH</a:t>
            </a:r>
            <a:r>
              <a:rPr lang="en-US" sz="2000" dirty="0"/>
              <a:t> </a:t>
            </a:r>
            <a:r>
              <a:rPr lang="en-US" sz="2000" dirty="0">
                <a:sym typeface="Symbol" panose="05050102010706020507" pitchFamily="18" charset="2"/>
              </a:rPr>
              <a:t></a:t>
            </a:r>
            <a:r>
              <a:rPr lang="en-US" sz="2000" dirty="0"/>
              <a:t> </a:t>
            </a:r>
            <a:r>
              <a:rPr lang="en-US" sz="2000" dirty="0" err="1"/>
              <a:t>NaCl</a:t>
            </a:r>
            <a:r>
              <a:rPr lang="en-US" sz="2000" dirty="0"/>
              <a:t> + H</a:t>
            </a:r>
            <a:r>
              <a:rPr lang="en-US" sz="2000" baseline="-25000" dirty="0"/>
              <a:t>2</a:t>
            </a:r>
            <a:r>
              <a:rPr lang="en-US" sz="2000" dirty="0"/>
              <a:t>O</a:t>
            </a:r>
          </a:p>
        </p:txBody>
      </p:sp>
      <p:sp>
        <p:nvSpPr>
          <p:cNvPr id="5" name="TextBox 4">
            <a:extLst>
              <a:ext uri="{FF2B5EF4-FFF2-40B4-BE49-F238E27FC236}">
                <a16:creationId xmlns:a16="http://schemas.microsoft.com/office/drawing/2014/main" id="{66F43AEC-E738-4D75-821B-2F2E538095E8}"/>
              </a:ext>
            </a:extLst>
          </p:cNvPr>
          <p:cNvSpPr txBox="1"/>
          <p:nvPr/>
        </p:nvSpPr>
        <p:spPr>
          <a:xfrm flipH="1">
            <a:off x="2080314" y="6248176"/>
            <a:ext cx="3081854" cy="400110"/>
          </a:xfrm>
          <a:prstGeom prst="rect">
            <a:avLst/>
          </a:prstGeom>
          <a:noFill/>
        </p:spPr>
        <p:txBody>
          <a:bodyPr wrap="square" rtlCol="0">
            <a:spAutoFit/>
          </a:bodyPr>
          <a:lstStyle/>
          <a:p>
            <a:pPr algn="ctr"/>
            <a:r>
              <a:rPr lang="en-US" sz="2000" dirty="0"/>
              <a:t>Modeled as molecules</a:t>
            </a:r>
          </a:p>
        </p:txBody>
      </p:sp>
      <p:sp>
        <p:nvSpPr>
          <p:cNvPr id="6" name="TextBox 5">
            <a:extLst>
              <a:ext uri="{FF2B5EF4-FFF2-40B4-BE49-F238E27FC236}">
                <a16:creationId xmlns:a16="http://schemas.microsoft.com/office/drawing/2014/main" id="{F99EC891-211C-4BF7-ADC7-D202AA010E77}"/>
              </a:ext>
            </a:extLst>
          </p:cNvPr>
          <p:cNvSpPr txBox="1"/>
          <p:nvPr/>
        </p:nvSpPr>
        <p:spPr>
          <a:xfrm flipH="1">
            <a:off x="5924853" y="6248175"/>
            <a:ext cx="2253769" cy="400110"/>
          </a:xfrm>
          <a:prstGeom prst="rect">
            <a:avLst/>
          </a:prstGeom>
          <a:noFill/>
        </p:spPr>
        <p:txBody>
          <a:bodyPr wrap="square" rtlCol="0">
            <a:spAutoFit/>
          </a:bodyPr>
          <a:lstStyle/>
          <a:p>
            <a:pPr algn="ctr"/>
            <a:r>
              <a:rPr lang="en-US" sz="2000" dirty="0"/>
              <a:t>Modeled as ions</a:t>
            </a:r>
          </a:p>
        </p:txBody>
      </p:sp>
      <p:sp>
        <p:nvSpPr>
          <p:cNvPr id="7" name="Rectangle 6">
            <a:extLst>
              <a:ext uri="{FF2B5EF4-FFF2-40B4-BE49-F238E27FC236}">
                <a16:creationId xmlns:a16="http://schemas.microsoft.com/office/drawing/2014/main" id="{6DF205FD-908D-4936-A4A9-FE50E9905B01}"/>
              </a:ext>
            </a:extLst>
          </p:cNvPr>
          <p:cNvSpPr/>
          <p:nvPr/>
        </p:nvSpPr>
        <p:spPr>
          <a:xfrm>
            <a:off x="173047" y="3100647"/>
            <a:ext cx="1802758" cy="3170099"/>
          </a:xfrm>
          <a:prstGeom prst="rect">
            <a:avLst/>
          </a:prstGeom>
        </p:spPr>
        <p:txBody>
          <a:bodyPr wrap="square">
            <a:spAutoFit/>
          </a:bodyPr>
          <a:lstStyle/>
          <a:p>
            <a:r>
              <a:rPr lang="en-US" sz="2000" dirty="0" err="1"/>
              <a:t>NaOH</a:t>
            </a:r>
            <a:r>
              <a:rPr lang="en-US" sz="2000" dirty="0"/>
              <a:t> on top, </a:t>
            </a:r>
            <a:r>
              <a:rPr lang="en-US" sz="2000" dirty="0" err="1"/>
              <a:t>HCl</a:t>
            </a:r>
            <a:r>
              <a:rPr lang="en-US" sz="2000" dirty="0"/>
              <a:t> on bottom.</a:t>
            </a:r>
          </a:p>
          <a:p>
            <a:endParaRPr lang="en-US" sz="2000" dirty="0"/>
          </a:p>
          <a:p>
            <a:r>
              <a:rPr lang="en-US" sz="2000" dirty="0"/>
              <a:t>Movies show sodium concentration.</a:t>
            </a:r>
          </a:p>
          <a:p>
            <a:endParaRPr lang="en-US" sz="2000" dirty="0"/>
          </a:p>
          <a:p>
            <a:r>
              <a:rPr lang="en-US" sz="2000" dirty="0"/>
              <a:t>Runtime is 4s of real-time</a:t>
            </a:r>
            <a:br>
              <a:rPr lang="en-US" sz="2000" dirty="0"/>
            </a:br>
            <a:endParaRPr lang="en-US" sz="2000" dirty="0"/>
          </a:p>
        </p:txBody>
      </p:sp>
      <p:cxnSp>
        <p:nvCxnSpPr>
          <p:cNvPr id="9" name="Straight Arrow Connector 8">
            <a:extLst>
              <a:ext uri="{FF2B5EF4-FFF2-40B4-BE49-F238E27FC236}">
                <a16:creationId xmlns:a16="http://schemas.microsoft.com/office/drawing/2014/main" id="{BB5A3DC1-1034-4F51-B8BA-5BC9E0BF908C}"/>
              </a:ext>
            </a:extLst>
          </p:cNvPr>
          <p:cNvCxnSpPr/>
          <p:nvPr/>
        </p:nvCxnSpPr>
        <p:spPr>
          <a:xfrm>
            <a:off x="8749145" y="3100647"/>
            <a:ext cx="0" cy="3147528"/>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F3F4A0C-88B5-41F9-BC7A-0B7EEF724CB6}"/>
              </a:ext>
            </a:extLst>
          </p:cNvPr>
          <p:cNvSpPr txBox="1"/>
          <p:nvPr/>
        </p:nvSpPr>
        <p:spPr>
          <a:xfrm>
            <a:off x="8274106" y="2747935"/>
            <a:ext cx="716863" cy="369332"/>
          </a:xfrm>
          <a:prstGeom prst="rect">
            <a:avLst/>
          </a:prstGeom>
          <a:noFill/>
        </p:spPr>
        <p:txBody>
          <a:bodyPr wrap="none" rtlCol="0">
            <a:spAutoFit/>
          </a:bodyPr>
          <a:lstStyle/>
          <a:p>
            <a:r>
              <a:rPr lang="en-US" sz="1800" dirty="0">
                <a:solidFill>
                  <a:srgbClr val="C00000"/>
                </a:solidFill>
              </a:rPr>
              <a:t>8 mm</a:t>
            </a:r>
          </a:p>
        </p:txBody>
      </p:sp>
      <p:sp>
        <p:nvSpPr>
          <p:cNvPr id="11" name="TextBox 10">
            <a:extLst>
              <a:ext uri="{FF2B5EF4-FFF2-40B4-BE49-F238E27FC236}">
                <a16:creationId xmlns:a16="http://schemas.microsoft.com/office/drawing/2014/main" id="{C81012C4-C5BB-4C06-8BA3-C3BFEF7719B0}"/>
              </a:ext>
            </a:extLst>
          </p:cNvPr>
          <p:cNvSpPr txBox="1"/>
          <p:nvPr/>
        </p:nvSpPr>
        <p:spPr>
          <a:xfrm>
            <a:off x="554978" y="1750668"/>
            <a:ext cx="8126427" cy="707886"/>
          </a:xfrm>
          <a:prstGeom prst="rect">
            <a:avLst/>
          </a:prstGeom>
          <a:noFill/>
        </p:spPr>
        <p:txBody>
          <a:bodyPr wrap="square" rtlCol="0">
            <a:spAutoFit/>
          </a:bodyPr>
          <a:lstStyle/>
          <a:p>
            <a:r>
              <a:rPr lang="en-US" sz="2000" dirty="0"/>
              <a:t>The chemistry modeling discussed in the previous talk (Kim, et al.) is being included in our fluctuating electro-hydrodynamics code.</a:t>
            </a:r>
          </a:p>
        </p:txBody>
      </p:sp>
      <p:cxnSp>
        <p:nvCxnSpPr>
          <p:cNvPr id="12" name="Straight Arrow Connector 11">
            <a:extLst>
              <a:ext uri="{FF2B5EF4-FFF2-40B4-BE49-F238E27FC236}">
                <a16:creationId xmlns:a16="http://schemas.microsoft.com/office/drawing/2014/main" id="{253024FC-E1A6-4C36-9582-C593553EF13E}"/>
              </a:ext>
            </a:extLst>
          </p:cNvPr>
          <p:cNvCxnSpPr/>
          <p:nvPr/>
        </p:nvCxnSpPr>
        <p:spPr>
          <a:xfrm>
            <a:off x="5308375" y="4304963"/>
            <a:ext cx="0" cy="64736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9AAEE8F-46D8-4F23-BAF3-CDC0457FA1DC}"/>
              </a:ext>
            </a:extLst>
          </p:cNvPr>
          <p:cNvSpPr txBox="1"/>
          <p:nvPr/>
        </p:nvSpPr>
        <p:spPr>
          <a:xfrm>
            <a:off x="5173489" y="4849589"/>
            <a:ext cx="338554" cy="461665"/>
          </a:xfrm>
          <a:prstGeom prst="rect">
            <a:avLst/>
          </a:prstGeom>
          <a:noFill/>
        </p:spPr>
        <p:txBody>
          <a:bodyPr wrap="none" rtlCol="0">
            <a:spAutoFit/>
          </a:bodyPr>
          <a:lstStyle/>
          <a:p>
            <a:r>
              <a:rPr lang="en-US" i="1" dirty="0">
                <a:solidFill>
                  <a:srgbClr val="C00000"/>
                </a:solidFill>
              </a:rPr>
              <a:t>g</a:t>
            </a:r>
          </a:p>
        </p:txBody>
      </p:sp>
    </p:spTree>
    <p:extLst>
      <p:ext uri="{BB962C8B-B14F-4D97-AF65-F5344CB8AC3E}">
        <p14:creationId xmlns:p14="http://schemas.microsoft.com/office/powerpoint/2010/main" val="214149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5CC64-B2F8-4F6E-B670-C811E2190C8D}"/>
              </a:ext>
            </a:extLst>
          </p:cNvPr>
          <p:cNvSpPr>
            <a:spLocks noGrp="1"/>
          </p:cNvSpPr>
          <p:nvPr>
            <p:ph type="title"/>
          </p:nvPr>
        </p:nvSpPr>
        <p:spPr/>
        <p:txBody>
          <a:bodyPr/>
          <a:lstStyle/>
          <a:p>
            <a:r>
              <a:rPr lang="en-US" dirty="0"/>
              <a:t>Electrochemical Micropump</a:t>
            </a:r>
          </a:p>
        </p:txBody>
      </p:sp>
      <p:sp>
        <p:nvSpPr>
          <p:cNvPr id="9" name="TextBox 8">
            <a:extLst>
              <a:ext uri="{FF2B5EF4-FFF2-40B4-BE49-F238E27FC236}">
                <a16:creationId xmlns:a16="http://schemas.microsoft.com/office/drawing/2014/main" id="{F97FE5F0-728F-4B1D-B426-850E1FDFD273}"/>
              </a:ext>
            </a:extLst>
          </p:cNvPr>
          <p:cNvSpPr txBox="1"/>
          <p:nvPr/>
        </p:nvSpPr>
        <p:spPr>
          <a:xfrm>
            <a:off x="1078407" y="5895798"/>
            <a:ext cx="1608134" cy="646331"/>
          </a:xfrm>
          <a:prstGeom prst="rect">
            <a:avLst/>
          </a:prstGeom>
          <a:noFill/>
        </p:spPr>
        <p:txBody>
          <a:bodyPr wrap="none" rtlCol="0">
            <a:spAutoFit/>
          </a:bodyPr>
          <a:lstStyle/>
          <a:p>
            <a:pPr algn="ctr"/>
            <a:r>
              <a:rPr lang="en-US" sz="1800" dirty="0"/>
              <a:t>Stochastic</a:t>
            </a:r>
            <a:br>
              <a:rPr lang="en-US" sz="1800" dirty="0"/>
            </a:br>
            <a:r>
              <a:rPr lang="en-US" sz="1800" dirty="0"/>
              <a:t>(Instantaneous)</a:t>
            </a:r>
          </a:p>
        </p:txBody>
      </p:sp>
      <p:sp>
        <p:nvSpPr>
          <p:cNvPr id="10" name="TextBox 9">
            <a:extLst>
              <a:ext uri="{FF2B5EF4-FFF2-40B4-BE49-F238E27FC236}">
                <a16:creationId xmlns:a16="http://schemas.microsoft.com/office/drawing/2014/main" id="{F7B98DEF-3793-4161-84D5-C6E63B7DD0C1}"/>
              </a:ext>
            </a:extLst>
          </p:cNvPr>
          <p:cNvSpPr txBox="1"/>
          <p:nvPr/>
        </p:nvSpPr>
        <p:spPr>
          <a:xfrm>
            <a:off x="3954222" y="5876281"/>
            <a:ext cx="1219116" cy="646331"/>
          </a:xfrm>
          <a:prstGeom prst="rect">
            <a:avLst/>
          </a:prstGeom>
          <a:noFill/>
        </p:spPr>
        <p:txBody>
          <a:bodyPr wrap="none" rtlCol="0">
            <a:spAutoFit/>
          </a:bodyPr>
          <a:lstStyle/>
          <a:p>
            <a:pPr algn="ctr"/>
            <a:r>
              <a:rPr lang="en-US" sz="1800" dirty="0"/>
              <a:t>Stochastic</a:t>
            </a:r>
            <a:br>
              <a:rPr lang="en-US" sz="1800" dirty="0"/>
            </a:br>
            <a:r>
              <a:rPr lang="en-US" sz="1800" dirty="0"/>
              <a:t>(Averaged)</a:t>
            </a:r>
          </a:p>
        </p:txBody>
      </p:sp>
      <p:sp>
        <p:nvSpPr>
          <p:cNvPr id="11" name="TextBox 10">
            <a:extLst>
              <a:ext uri="{FF2B5EF4-FFF2-40B4-BE49-F238E27FC236}">
                <a16:creationId xmlns:a16="http://schemas.microsoft.com/office/drawing/2014/main" id="{DE9EA828-4000-4277-A714-3F12EDAD781C}"/>
              </a:ext>
            </a:extLst>
          </p:cNvPr>
          <p:cNvSpPr txBox="1"/>
          <p:nvPr/>
        </p:nvSpPr>
        <p:spPr>
          <a:xfrm>
            <a:off x="6444137" y="5893866"/>
            <a:ext cx="1441420" cy="369332"/>
          </a:xfrm>
          <a:prstGeom prst="rect">
            <a:avLst/>
          </a:prstGeom>
          <a:noFill/>
        </p:spPr>
        <p:txBody>
          <a:bodyPr wrap="none" rtlCol="0">
            <a:spAutoFit/>
          </a:bodyPr>
          <a:lstStyle/>
          <a:p>
            <a:pPr algn="ctr"/>
            <a:r>
              <a:rPr lang="en-US" sz="1800" dirty="0"/>
              <a:t>Deterministic</a:t>
            </a:r>
          </a:p>
        </p:txBody>
      </p:sp>
      <p:pic>
        <p:nvPicPr>
          <p:cNvPr id="5" name="Picture 4">
            <a:extLst>
              <a:ext uri="{FF2B5EF4-FFF2-40B4-BE49-F238E27FC236}">
                <a16:creationId xmlns:a16="http://schemas.microsoft.com/office/drawing/2014/main" id="{CA1FD5B3-C0E4-4166-A39B-976950B443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084" y="3743019"/>
            <a:ext cx="2057400" cy="2057400"/>
          </a:xfrm>
          <a:prstGeom prst="rect">
            <a:avLst/>
          </a:prstGeom>
        </p:spPr>
      </p:pic>
      <p:pic>
        <p:nvPicPr>
          <p:cNvPr id="13" name="Picture 12">
            <a:extLst>
              <a:ext uri="{FF2B5EF4-FFF2-40B4-BE49-F238E27FC236}">
                <a16:creationId xmlns:a16="http://schemas.microsoft.com/office/drawing/2014/main" id="{A46B42D4-8D8E-4151-80FA-4B586F1ABC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8933" y="3743019"/>
            <a:ext cx="2057400" cy="2057400"/>
          </a:xfrm>
          <a:prstGeom prst="rect">
            <a:avLst/>
          </a:prstGeom>
        </p:spPr>
      </p:pic>
      <p:pic>
        <p:nvPicPr>
          <p:cNvPr id="15" name="Picture 14">
            <a:extLst>
              <a:ext uri="{FF2B5EF4-FFF2-40B4-BE49-F238E27FC236}">
                <a16:creationId xmlns:a16="http://schemas.microsoft.com/office/drawing/2014/main" id="{A88C4731-F367-4600-9B26-611E5C94B9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4782" y="3743019"/>
            <a:ext cx="2057400" cy="2057400"/>
          </a:xfrm>
          <a:prstGeom prst="rect">
            <a:avLst/>
          </a:prstGeom>
        </p:spPr>
      </p:pic>
      <p:sp>
        <p:nvSpPr>
          <p:cNvPr id="16" name="TextBox 15">
            <a:extLst>
              <a:ext uri="{FF2B5EF4-FFF2-40B4-BE49-F238E27FC236}">
                <a16:creationId xmlns:a16="http://schemas.microsoft.com/office/drawing/2014/main" id="{4C36967B-7591-45B0-8501-5E60F1169662}"/>
              </a:ext>
            </a:extLst>
          </p:cNvPr>
          <p:cNvSpPr txBox="1"/>
          <p:nvPr/>
        </p:nvSpPr>
        <p:spPr>
          <a:xfrm>
            <a:off x="3109333" y="3195764"/>
            <a:ext cx="2796599" cy="400110"/>
          </a:xfrm>
          <a:prstGeom prst="rect">
            <a:avLst/>
          </a:prstGeom>
          <a:solidFill>
            <a:schemeClr val="bg1">
              <a:lumMod val="85000"/>
            </a:schemeClr>
          </a:solidFill>
        </p:spPr>
        <p:txBody>
          <a:bodyPr wrap="none" rtlCol="0">
            <a:spAutoFit/>
          </a:bodyPr>
          <a:lstStyle/>
          <a:p>
            <a:r>
              <a:rPr lang="en-US" sz="2000" dirty="0"/>
              <a:t>Horizontal Fluid Velocity</a:t>
            </a:r>
          </a:p>
        </p:txBody>
      </p:sp>
      <p:cxnSp>
        <p:nvCxnSpPr>
          <p:cNvPr id="22" name="Straight Arrow Connector 21">
            <a:extLst>
              <a:ext uri="{FF2B5EF4-FFF2-40B4-BE49-F238E27FC236}">
                <a16:creationId xmlns:a16="http://schemas.microsoft.com/office/drawing/2014/main" id="{32D418E9-E3C0-4AFD-9FB0-92BC093D39B8}"/>
              </a:ext>
            </a:extLst>
          </p:cNvPr>
          <p:cNvCxnSpPr>
            <a:cxnSpLocks/>
          </p:cNvCxnSpPr>
          <p:nvPr/>
        </p:nvCxnSpPr>
        <p:spPr>
          <a:xfrm>
            <a:off x="6132414" y="3702751"/>
            <a:ext cx="20574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BBD361F-3D47-427E-A9E8-96400179BBD8}"/>
              </a:ext>
            </a:extLst>
          </p:cNvPr>
          <p:cNvSpPr txBox="1"/>
          <p:nvPr/>
        </p:nvSpPr>
        <p:spPr>
          <a:xfrm>
            <a:off x="6914278" y="3702753"/>
            <a:ext cx="579005" cy="276999"/>
          </a:xfrm>
          <a:prstGeom prst="rect">
            <a:avLst/>
          </a:prstGeom>
          <a:noFill/>
        </p:spPr>
        <p:txBody>
          <a:bodyPr wrap="none" rtlCol="0">
            <a:spAutoFit/>
          </a:bodyPr>
          <a:lstStyle/>
          <a:p>
            <a:r>
              <a:rPr lang="en-US" sz="1200" dirty="0"/>
              <a:t>50 </a:t>
            </a:r>
            <a:r>
              <a:rPr lang="el-GR" sz="1200" dirty="0"/>
              <a:t>μ</a:t>
            </a:r>
            <a:r>
              <a:rPr lang="en-US" sz="1200" dirty="0"/>
              <a:t>m</a:t>
            </a:r>
          </a:p>
        </p:txBody>
      </p:sp>
      <p:sp>
        <p:nvSpPr>
          <p:cNvPr id="3" name="Arc 2">
            <a:extLst>
              <a:ext uri="{FF2B5EF4-FFF2-40B4-BE49-F238E27FC236}">
                <a16:creationId xmlns:a16="http://schemas.microsoft.com/office/drawing/2014/main" id="{E28E3FB4-E762-49E0-9010-7884D2419612}"/>
              </a:ext>
            </a:extLst>
          </p:cNvPr>
          <p:cNvSpPr/>
          <p:nvPr/>
        </p:nvSpPr>
        <p:spPr>
          <a:xfrm>
            <a:off x="7214868" y="4988246"/>
            <a:ext cx="761303" cy="761303"/>
          </a:xfrm>
          <a:prstGeom prst="arc">
            <a:avLst>
              <a:gd name="adj1" fmla="val 14009527"/>
              <a:gd name="adj2" fmla="val 9351915"/>
            </a:avLst>
          </a:prstGeom>
          <a:ln w="38100">
            <a:solidFill>
              <a:schemeClr val="bg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21" name="Arc 20">
            <a:extLst>
              <a:ext uri="{FF2B5EF4-FFF2-40B4-BE49-F238E27FC236}">
                <a16:creationId xmlns:a16="http://schemas.microsoft.com/office/drawing/2014/main" id="{8D4882BB-3D42-4E48-8D40-33F7B6A389D6}"/>
              </a:ext>
            </a:extLst>
          </p:cNvPr>
          <p:cNvSpPr/>
          <p:nvPr/>
        </p:nvSpPr>
        <p:spPr>
          <a:xfrm flipH="1">
            <a:off x="6355675" y="4982116"/>
            <a:ext cx="761303" cy="761303"/>
          </a:xfrm>
          <a:prstGeom prst="arc">
            <a:avLst>
              <a:gd name="adj1" fmla="val 14009527"/>
              <a:gd name="adj2" fmla="val 9351915"/>
            </a:avLst>
          </a:prstGeom>
          <a:ln w="38100">
            <a:solidFill>
              <a:schemeClr val="bg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24" name="TextBox 23">
            <a:extLst>
              <a:ext uri="{FF2B5EF4-FFF2-40B4-BE49-F238E27FC236}">
                <a16:creationId xmlns:a16="http://schemas.microsoft.com/office/drawing/2014/main" id="{58DEBDDA-DE66-46DF-B53F-B6B10C3B9C27}"/>
              </a:ext>
            </a:extLst>
          </p:cNvPr>
          <p:cNvSpPr txBox="1"/>
          <p:nvPr/>
        </p:nvSpPr>
        <p:spPr>
          <a:xfrm>
            <a:off x="574599" y="1661376"/>
            <a:ext cx="3483557" cy="1200329"/>
          </a:xfrm>
          <a:prstGeom prst="rect">
            <a:avLst/>
          </a:prstGeom>
          <a:noFill/>
        </p:spPr>
        <p:txBody>
          <a:bodyPr wrap="square" rtlCol="0">
            <a:spAutoFit/>
          </a:bodyPr>
          <a:lstStyle/>
          <a:p>
            <a:r>
              <a:rPr lang="en-US" dirty="0"/>
              <a:t>Investigating systems with </a:t>
            </a:r>
            <a:r>
              <a:rPr lang="en-US" dirty="0" err="1"/>
              <a:t>electrokinetic</a:t>
            </a:r>
            <a:r>
              <a:rPr lang="en-US" dirty="0"/>
              <a:t> flow created by chemical reactions.</a:t>
            </a:r>
          </a:p>
        </p:txBody>
      </p:sp>
      <p:pic>
        <p:nvPicPr>
          <p:cNvPr id="29" name="Picture 28">
            <a:extLst>
              <a:ext uri="{FF2B5EF4-FFF2-40B4-BE49-F238E27FC236}">
                <a16:creationId xmlns:a16="http://schemas.microsoft.com/office/drawing/2014/main" id="{5E4992AC-A10E-411A-B62F-F45228FB8DAF}"/>
              </a:ext>
            </a:extLst>
          </p:cNvPr>
          <p:cNvPicPr>
            <a:picLocks noChangeAspect="1"/>
          </p:cNvPicPr>
          <p:nvPr/>
        </p:nvPicPr>
        <p:blipFill rotWithShape="1">
          <a:blip r:embed="rId5"/>
          <a:srcRect t="7470" b="47349"/>
          <a:stretch/>
        </p:blipFill>
        <p:spPr>
          <a:xfrm>
            <a:off x="4324776" y="1603093"/>
            <a:ext cx="3560781" cy="1410406"/>
          </a:xfrm>
          <a:prstGeom prst="rect">
            <a:avLst/>
          </a:prstGeom>
        </p:spPr>
      </p:pic>
    </p:spTree>
    <p:extLst>
      <p:ext uri="{BB962C8B-B14F-4D97-AF65-F5344CB8AC3E}">
        <p14:creationId xmlns:p14="http://schemas.microsoft.com/office/powerpoint/2010/main" val="1906848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Electrolytes at the Mesoscale</a:t>
            </a:r>
          </a:p>
        </p:txBody>
      </p:sp>
      <p:sp>
        <p:nvSpPr>
          <p:cNvPr id="8" name="TextBox 7">
            <a:extLst>
              <a:ext uri="{FF2B5EF4-FFF2-40B4-BE49-F238E27FC236}">
                <a16:creationId xmlns:a16="http://schemas.microsoft.com/office/drawing/2014/main" id="{53B3B247-22D7-428B-9261-477A69500E13}"/>
              </a:ext>
            </a:extLst>
          </p:cNvPr>
          <p:cNvSpPr txBox="1"/>
          <p:nvPr/>
        </p:nvSpPr>
        <p:spPr>
          <a:xfrm>
            <a:off x="732329" y="1395376"/>
            <a:ext cx="7582238" cy="2308324"/>
          </a:xfrm>
          <a:prstGeom prst="rect">
            <a:avLst/>
          </a:prstGeom>
          <a:noFill/>
        </p:spPr>
        <p:txBody>
          <a:bodyPr wrap="square" rtlCol="0">
            <a:spAutoFit/>
          </a:bodyPr>
          <a:lstStyle/>
          <a:p>
            <a:r>
              <a:rPr lang="en-US" i="1" dirty="0">
                <a:latin typeface="Calibri" panose="020F0502020204030204" pitchFamily="34" charset="0"/>
                <a:cs typeface="Calibri" panose="020F0502020204030204" pitchFamily="34" charset="0"/>
              </a:rPr>
              <a:t>A truly comprehensive understanding of the complexities at the heart of battery electrochemistry requires “connecting the dots” among the multiple phenomena that occur across many length and time scales in an unprecedented way.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Next Generation Electrical Energy Storage report (Dept. of Energy)</a:t>
            </a:r>
            <a:br>
              <a:rPr lang="en-US" sz="2000"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0DD29CD6-741D-4FC2-A29C-843577ADC10B}"/>
              </a:ext>
            </a:extLst>
          </p:cNvPr>
          <p:cNvPicPr>
            <a:picLocks noChangeAspect="1"/>
          </p:cNvPicPr>
          <p:nvPr/>
        </p:nvPicPr>
        <p:blipFill>
          <a:blip r:embed="rId2"/>
          <a:stretch>
            <a:fillRect/>
          </a:stretch>
        </p:blipFill>
        <p:spPr>
          <a:xfrm>
            <a:off x="1851727" y="3473077"/>
            <a:ext cx="5278030" cy="2375831"/>
          </a:xfrm>
          <a:prstGeom prst="rect">
            <a:avLst/>
          </a:prstGeom>
        </p:spPr>
      </p:pic>
      <p:sp>
        <p:nvSpPr>
          <p:cNvPr id="11" name="Arrow: Right 10">
            <a:extLst>
              <a:ext uri="{FF2B5EF4-FFF2-40B4-BE49-F238E27FC236}">
                <a16:creationId xmlns:a16="http://schemas.microsoft.com/office/drawing/2014/main" id="{49E16C52-9545-4BF9-9A1D-EF7619630579}"/>
              </a:ext>
            </a:extLst>
          </p:cNvPr>
          <p:cNvSpPr/>
          <p:nvPr/>
        </p:nvSpPr>
        <p:spPr>
          <a:xfrm>
            <a:off x="7214049" y="4768621"/>
            <a:ext cx="1286634" cy="72019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solidFill>
              </a:rPr>
              <a:t>Meso</a:t>
            </a:r>
            <a:endParaRPr lang="en-US" sz="1800" dirty="0">
              <a:solidFill>
                <a:schemeClr val="tx1"/>
              </a:solidFill>
            </a:endParaRPr>
          </a:p>
        </p:txBody>
      </p:sp>
      <p:sp>
        <p:nvSpPr>
          <p:cNvPr id="13" name="Arrow: Right 12">
            <a:extLst>
              <a:ext uri="{FF2B5EF4-FFF2-40B4-BE49-F238E27FC236}">
                <a16:creationId xmlns:a16="http://schemas.microsoft.com/office/drawing/2014/main" id="{0F608198-B655-4A93-A6F1-1305DD22FEFF}"/>
              </a:ext>
            </a:extLst>
          </p:cNvPr>
          <p:cNvSpPr/>
          <p:nvPr/>
        </p:nvSpPr>
        <p:spPr>
          <a:xfrm flipH="1">
            <a:off x="565093" y="4768622"/>
            <a:ext cx="1286634" cy="72019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Micro</a:t>
            </a:r>
          </a:p>
        </p:txBody>
      </p:sp>
      <p:sp>
        <p:nvSpPr>
          <p:cNvPr id="12" name="TextBox 11">
            <a:extLst>
              <a:ext uri="{FF2B5EF4-FFF2-40B4-BE49-F238E27FC236}">
                <a16:creationId xmlns:a16="http://schemas.microsoft.com/office/drawing/2014/main" id="{62C2016D-518D-48AD-B858-8A18771E4A29}"/>
              </a:ext>
            </a:extLst>
          </p:cNvPr>
          <p:cNvSpPr txBox="1"/>
          <p:nvPr/>
        </p:nvSpPr>
        <p:spPr>
          <a:xfrm>
            <a:off x="978800" y="5885322"/>
            <a:ext cx="7023887" cy="830997"/>
          </a:xfrm>
          <a:prstGeom prst="rect">
            <a:avLst/>
          </a:prstGeom>
          <a:solidFill>
            <a:srgbClr val="FFC000"/>
          </a:solidFill>
        </p:spPr>
        <p:txBody>
          <a:bodyPr wrap="square" rtlCol="0">
            <a:spAutoFit/>
          </a:bodyPr>
          <a:lstStyle/>
          <a:p>
            <a:r>
              <a:rPr lang="en-US" dirty="0">
                <a:latin typeface="Calibri" panose="020F0502020204030204" pitchFamily="34" charset="0"/>
                <a:cs typeface="Calibri" panose="020F0502020204030204" pitchFamily="34" charset="0"/>
              </a:rPr>
              <a:t>Fluctuating hydrodynamics is a powerful modeling tool for the study of mesoscopic phenomena</a:t>
            </a:r>
          </a:p>
        </p:txBody>
      </p:sp>
    </p:spTree>
    <p:extLst>
      <p:ext uri="{BB962C8B-B14F-4D97-AF65-F5344CB8AC3E}">
        <p14:creationId xmlns:p14="http://schemas.microsoft.com/office/powerpoint/2010/main" val="3899481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5CC64-B2F8-4F6E-B670-C811E2190C8D}"/>
              </a:ext>
            </a:extLst>
          </p:cNvPr>
          <p:cNvSpPr>
            <a:spLocks noGrp="1"/>
          </p:cNvSpPr>
          <p:nvPr>
            <p:ph type="title"/>
          </p:nvPr>
        </p:nvSpPr>
        <p:spPr/>
        <p:txBody>
          <a:bodyPr/>
          <a:lstStyle/>
          <a:p>
            <a:r>
              <a:rPr lang="en-US" dirty="0"/>
              <a:t>Electrochemical Micropump</a:t>
            </a:r>
          </a:p>
        </p:txBody>
      </p:sp>
      <p:pic>
        <p:nvPicPr>
          <p:cNvPr id="4" name="Picture 3">
            <a:extLst>
              <a:ext uri="{FF2B5EF4-FFF2-40B4-BE49-F238E27FC236}">
                <a16:creationId xmlns:a16="http://schemas.microsoft.com/office/drawing/2014/main" id="{CA2FAB1E-9428-4315-BD02-9E1EC149A6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4389" y="3532250"/>
            <a:ext cx="2057400" cy="2057400"/>
          </a:xfrm>
          <a:prstGeom prst="rect">
            <a:avLst/>
          </a:prstGeom>
        </p:spPr>
      </p:pic>
      <p:pic>
        <p:nvPicPr>
          <p:cNvPr id="6" name="Picture 5">
            <a:extLst>
              <a:ext uri="{FF2B5EF4-FFF2-40B4-BE49-F238E27FC236}">
                <a16:creationId xmlns:a16="http://schemas.microsoft.com/office/drawing/2014/main" id="{3DC21B23-5F46-4BC6-A521-465EBA020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3426" y="3532250"/>
            <a:ext cx="2057400" cy="2057400"/>
          </a:xfrm>
          <a:prstGeom prst="rect">
            <a:avLst/>
          </a:prstGeom>
        </p:spPr>
      </p:pic>
      <p:pic>
        <p:nvPicPr>
          <p:cNvPr id="8" name="Picture 7">
            <a:extLst>
              <a:ext uri="{FF2B5EF4-FFF2-40B4-BE49-F238E27FC236}">
                <a16:creationId xmlns:a16="http://schemas.microsoft.com/office/drawing/2014/main" id="{11A5E7E2-901C-42C4-8B41-899771119C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351" y="3532250"/>
            <a:ext cx="2057400" cy="2057400"/>
          </a:xfrm>
          <a:prstGeom prst="rect">
            <a:avLst/>
          </a:prstGeom>
        </p:spPr>
      </p:pic>
      <p:sp>
        <p:nvSpPr>
          <p:cNvPr id="9" name="TextBox 8">
            <a:extLst>
              <a:ext uri="{FF2B5EF4-FFF2-40B4-BE49-F238E27FC236}">
                <a16:creationId xmlns:a16="http://schemas.microsoft.com/office/drawing/2014/main" id="{F97FE5F0-728F-4B1D-B426-850E1FDFD273}"/>
              </a:ext>
            </a:extLst>
          </p:cNvPr>
          <p:cNvSpPr txBox="1"/>
          <p:nvPr/>
        </p:nvSpPr>
        <p:spPr>
          <a:xfrm>
            <a:off x="1050085" y="5609167"/>
            <a:ext cx="1608134" cy="646331"/>
          </a:xfrm>
          <a:prstGeom prst="rect">
            <a:avLst/>
          </a:prstGeom>
          <a:noFill/>
        </p:spPr>
        <p:txBody>
          <a:bodyPr wrap="none" rtlCol="0">
            <a:spAutoFit/>
          </a:bodyPr>
          <a:lstStyle/>
          <a:p>
            <a:pPr algn="ctr"/>
            <a:r>
              <a:rPr lang="en-US" sz="1800" dirty="0"/>
              <a:t>Stochastic</a:t>
            </a:r>
            <a:br>
              <a:rPr lang="en-US" sz="1800" dirty="0"/>
            </a:br>
            <a:r>
              <a:rPr lang="en-US" sz="1800" dirty="0"/>
              <a:t>(Instantaneous)</a:t>
            </a:r>
          </a:p>
        </p:txBody>
      </p:sp>
      <p:sp>
        <p:nvSpPr>
          <p:cNvPr id="10" name="TextBox 9">
            <a:extLst>
              <a:ext uri="{FF2B5EF4-FFF2-40B4-BE49-F238E27FC236}">
                <a16:creationId xmlns:a16="http://schemas.microsoft.com/office/drawing/2014/main" id="{F7B98DEF-3793-4161-84D5-C6E63B7DD0C1}"/>
              </a:ext>
            </a:extLst>
          </p:cNvPr>
          <p:cNvSpPr txBox="1"/>
          <p:nvPr/>
        </p:nvSpPr>
        <p:spPr>
          <a:xfrm>
            <a:off x="3925900" y="5589650"/>
            <a:ext cx="1219116" cy="646331"/>
          </a:xfrm>
          <a:prstGeom prst="rect">
            <a:avLst/>
          </a:prstGeom>
          <a:noFill/>
        </p:spPr>
        <p:txBody>
          <a:bodyPr wrap="none" rtlCol="0">
            <a:spAutoFit/>
          </a:bodyPr>
          <a:lstStyle/>
          <a:p>
            <a:pPr algn="ctr"/>
            <a:r>
              <a:rPr lang="en-US" sz="1800" dirty="0"/>
              <a:t>Stochastic</a:t>
            </a:r>
            <a:br>
              <a:rPr lang="en-US" sz="1800" dirty="0"/>
            </a:br>
            <a:r>
              <a:rPr lang="en-US" sz="1800" dirty="0"/>
              <a:t>(Averaged)</a:t>
            </a:r>
          </a:p>
        </p:txBody>
      </p:sp>
      <p:sp>
        <p:nvSpPr>
          <p:cNvPr id="11" name="TextBox 10">
            <a:extLst>
              <a:ext uri="{FF2B5EF4-FFF2-40B4-BE49-F238E27FC236}">
                <a16:creationId xmlns:a16="http://schemas.microsoft.com/office/drawing/2014/main" id="{DE9EA828-4000-4277-A714-3F12EDAD781C}"/>
              </a:ext>
            </a:extLst>
          </p:cNvPr>
          <p:cNvSpPr txBox="1"/>
          <p:nvPr/>
        </p:nvSpPr>
        <p:spPr>
          <a:xfrm>
            <a:off x="6415815" y="5797397"/>
            <a:ext cx="1441420" cy="369332"/>
          </a:xfrm>
          <a:prstGeom prst="rect">
            <a:avLst/>
          </a:prstGeom>
          <a:noFill/>
        </p:spPr>
        <p:txBody>
          <a:bodyPr wrap="none" rtlCol="0">
            <a:spAutoFit/>
          </a:bodyPr>
          <a:lstStyle/>
          <a:p>
            <a:pPr algn="ctr"/>
            <a:r>
              <a:rPr lang="en-US" sz="1800" dirty="0"/>
              <a:t>Deterministic</a:t>
            </a:r>
          </a:p>
        </p:txBody>
      </p:sp>
      <p:sp>
        <p:nvSpPr>
          <p:cNvPr id="12" name="TextBox 11">
            <a:extLst>
              <a:ext uri="{FF2B5EF4-FFF2-40B4-BE49-F238E27FC236}">
                <a16:creationId xmlns:a16="http://schemas.microsoft.com/office/drawing/2014/main" id="{F2D4A96D-5001-451C-ACA1-126D9C29316F}"/>
              </a:ext>
            </a:extLst>
          </p:cNvPr>
          <p:cNvSpPr txBox="1"/>
          <p:nvPr/>
        </p:nvSpPr>
        <p:spPr>
          <a:xfrm>
            <a:off x="3105675" y="2997318"/>
            <a:ext cx="2039341" cy="415498"/>
          </a:xfrm>
          <a:prstGeom prst="rect">
            <a:avLst/>
          </a:prstGeom>
          <a:solidFill>
            <a:schemeClr val="bg1">
              <a:lumMod val="85000"/>
            </a:schemeClr>
          </a:solidFill>
        </p:spPr>
        <p:txBody>
          <a:bodyPr wrap="none" rtlCol="0">
            <a:spAutoFit/>
          </a:bodyPr>
          <a:lstStyle/>
          <a:p>
            <a:r>
              <a:rPr lang="en-US" sz="2100" dirty="0"/>
              <a:t>Electric potential</a:t>
            </a:r>
          </a:p>
        </p:txBody>
      </p:sp>
      <p:cxnSp>
        <p:nvCxnSpPr>
          <p:cNvPr id="17" name="Straight Arrow Connector 16">
            <a:extLst>
              <a:ext uri="{FF2B5EF4-FFF2-40B4-BE49-F238E27FC236}">
                <a16:creationId xmlns:a16="http://schemas.microsoft.com/office/drawing/2014/main" id="{3D5504FF-F7A6-4E05-A1F6-89D9E76AC633}"/>
              </a:ext>
            </a:extLst>
          </p:cNvPr>
          <p:cNvCxnSpPr>
            <a:cxnSpLocks/>
          </p:cNvCxnSpPr>
          <p:nvPr/>
        </p:nvCxnSpPr>
        <p:spPr>
          <a:xfrm>
            <a:off x="6111172" y="3472948"/>
            <a:ext cx="20574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1CA3813-A278-4BF0-8593-FFA1B83090C3}"/>
              </a:ext>
            </a:extLst>
          </p:cNvPr>
          <p:cNvSpPr txBox="1"/>
          <p:nvPr/>
        </p:nvSpPr>
        <p:spPr>
          <a:xfrm>
            <a:off x="6893036" y="3481042"/>
            <a:ext cx="579005" cy="276999"/>
          </a:xfrm>
          <a:prstGeom prst="rect">
            <a:avLst/>
          </a:prstGeom>
          <a:noFill/>
        </p:spPr>
        <p:txBody>
          <a:bodyPr wrap="none" rtlCol="0">
            <a:spAutoFit/>
          </a:bodyPr>
          <a:lstStyle/>
          <a:p>
            <a:r>
              <a:rPr lang="en-US" sz="1200" dirty="0"/>
              <a:t>50 </a:t>
            </a:r>
            <a:r>
              <a:rPr lang="el-GR" sz="1200" dirty="0"/>
              <a:t>μ</a:t>
            </a:r>
            <a:r>
              <a:rPr lang="en-US" sz="1200" dirty="0"/>
              <a:t>m</a:t>
            </a:r>
          </a:p>
        </p:txBody>
      </p:sp>
      <p:pic>
        <p:nvPicPr>
          <p:cNvPr id="19" name="Picture 18">
            <a:extLst>
              <a:ext uri="{FF2B5EF4-FFF2-40B4-BE49-F238E27FC236}">
                <a16:creationId xmlns:a16="http://schemas.microsoft.com/office/drawing/2014/main" id="{7A83524C-B19A-4E34-AE5D-B61A2C0ED773}"/>
              </a:ext>
            </a:extLst>
          </p:cNvPr>
          <p:cNvPicPr>
            <a:picLocks noChangeAspect="1"/>
          </p:cNvPicPr>
          <p:nvPr/>
        </p:nvPicPr>
        <p:blipFill rotWithShape="1">
          <a:blip r:embed="rId5"/>
          <a:srcRect t="60104" b="1"/>
          <a:stretch/>
        </p:blipFill>
        <p:spPr>
          <a:xfrm>
            <a:off x="5145016" y="1567397"/>
            <a:ext cx="3560781" cy="1245393"/>
          </a:xfrm>
          <a:prstGeom prst="rect">
            <a:avLst/>
          </a:prstGeom>
        </p:spPr>
      </p:pic>
      <p:sp>
        <p:nvSpPr>
          <p:cNvPr id="20" name="TextBox 19">
            <a:extLst>
              <a:ext uri="{FF2B5EF4-FFF2-40B4-BE49-F238E27FC236}">
                <a16:creationId xmlns:a16="http://schemas.microsoft.com/office/drawing/2014/main" id="{C87DCE20-C6E8-49E0-A56E-62940B7596D3}"/>
              </a:ext>
            </a:extLst>
          </p:cNvPr>
          <p:cNvSpPr txBox="1"/>
          <p:nvPr/>
        </p:nvSpPr>
        <p:spPr>
          <a:xfrm>
            <a:off x="521872" y="1533404"/>
            <a:ext cx="4013586" cy="1200329"/>
          </a:xfrm>
          <a:prstGeom prst="rect">
            <a:avLst/>
          </a:prstGeom>
          <a:noFill/>
        </p:spPr>
        <p:txBody>
          <a:bodyPr wrap="square" rtlCol="0">
            <a:spAutoFit/>
          </a:bodyPr>
          <a:lstStyle/>
          <a:p>
            <a:r>
              <a:rPr lang="en-US" dirty="0"/>
              <a:t>Similar to electro-osmosis with ions from reactions producing the driving E-field.</a:t>
            </a:r>
          </a:p>
        </p:txBody>
      </p:sp>
    </p:spTree>
    <p:extLst>
      <p:ext uri="{BB962C8B-B14F-4D97-AF65-F5344CB8AC3E}">
        <p14:creationId xmlns:p14="http://schemas.microsoft.com/office/powerpoint/2010/main" val="4079848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&amp; Future Work</a:t>
            </a:r>
          </a:p>
        </p:txBody>
      </p:sp>
      <p:sp>
        <p:nvSpPr>
          <p:cNvPr id="3" name="TextBox 2"/>
          <p:cNvSpPr txBox="1"/>
          <p:nvPr/>
        </p:nvSpPr>
        <p:spPr>
          <a:xfrm>
            <a:off x="905165" y="1533242"/>
            <a:ext cx="7696669" cy="1938992"/>
          </a:xfrm>
          <a:prstGeom prst="rect">
            <a:avLst/>
          </a:prstGeom>
          <a:noFill/>
        </p:spPr>
        <p:txBody>
          <a:bodyPr wrap="square" rtlCol="0">
            <a:spAutoFit/>
          </a:bodyPr>
          <a:lstStyle/>
          <a:p>
            <a:r>
              <a:rPr lang="en-US" u="sng" dirty="0"/>
              <a:t>Summary</a:t>
            </a:r>
            <a:r>
              <a:rPr lang="en-US" dirty="0"/>
              <a:t>:</a:t>
            </a:r>
          </a:p>
          <a:p>
            <a:pPr marL="342900" indent="-342900">
              <a:buFont typeface="Arial" panose="020B0604020202020204" pitchFamily="34" charset="0"/>
              <a:buChar char="•"/>
            </a:pPr>
            <a:r>
              <a:rPr lang="en-US" dirty="0"/>
              <a:t>Interesting mesoscale hydrodynamic phenomena occur in electrolyte solutions.</a:t>
            </a:r>
          </a:p>
          <a:p>
            <a:pPr marL="342900" indent="-342900">
              <a:buFont typeface="Arial" panose="020B0604020202020204" pitchFamily="34" charset="0"/>
              <a:buChar char="•"/>
            </a:pPr>
            <a:r>
              <a:rPr lang="en-US" dirty="0"/>
              <a:t>Efficient and accurate methods exist for solving fluctuating electro-hydrodynamics with electro-chemistry.</a:t>
            </a:r>
          </a:p>
        </p:txBody>
      </p:sp>
      <p:grpSp>
        <p:nvGrpSpPr>
          <p:cNvPr id="8" name="Group 7">
            <a:extLst>
              <a:ext uri="{FF2B5EF4-FFF2-40B4-BE49-F238E27FC236}">
                <a16:creationId xmlns:a16="http://schemas.microsoft.com/office/drawing/2014/main" id="{80ADE8F1-861D-4890-9A70-A942356C23E7}"/>
              </a:ext>
            </a:extLst>
          </p:cNvPr>
          <p:cNvGrpSpPr/>
          <p:nvPr/>
        </p:nvGrpSpPr>
        <p:grpSpPr>
          <a:xfrm>
            <a:off x="685800" y="3687234"/>
            <a:ext cx="7772400" cy="3078979"/>
            <a:chOff x="685800" y="3687234"/>
            <a:chExt cx="7772400" cy="3078979"/>
          </a:xfrm>
        </p:grpSpPr>
        <p:grpSp>
          <p:nvGrpSpPr>
            <p:cNvPr id="6" name="Group 5">
              <a:extLst>
                <a:ext uri="{FF2B5EF4-FFF2-40B4-BE49-F238E27FC236}">
                  <a16:creationId xmlns:a16="http://schemas.microsoft.com/office/drawing/2014/main" id="{A76000E5-E9AF-454E-B830-AE1BBF8FDB34}"/>
                </a:ext>
              </a:extLst>
            </p:cNvPr>
            <p:cNvGrpSpPr/>
            <p:nvPr/>
          </p:nvGrpSpPr>
          <p:grpSpPr>
            <a:xfrm>
              <a:off x="4371722" y="3687234"/>
              <a:ext cx="4086478" cy="3078979"/>
              <a:chOff x="4371722" y="3687234"/>
              <a:chExt cx="4086478" cy="3078979"/>
            </a:xfrm>
          </p:grpSpPr>
          <p:pic>
            <p:nvPicPr>
              <p:cNvPr id="5" name="Picture 4">
                <a:extLst>
                  <a:ext uri="{FF2B5EF4-FFF2-40B4-BE49-F238E27FC236}">
                    <a16:creationId xmlns:a16="http://schemas.microsoft.com/office/drawing/2014/main" id="{B5E59FA2-3F2C-48C2-9E81-CB617057257B}"/>
                  </a:ext>
                </a:extLst>
              </p:cNvPr>
              <p:cNvPicPr>
                <a:picLocks noChangeAspect="1"/>
              </p:cNvPicPr>
              <p:nvPr/>
            </p:nvPicPr>
            <p:blipFill rotWithShape="1">
              <a:blip r:embed="rId2"/>
              <a:srcRect l="10048" r="8762" b="11475"/>
              <a:stretch/>
            </p:blipFill>
            <p:spPr>
              <a:xfrm>
                <a:off x="4371722" y="4010400"/>
                <a:ext cx="4086478" cy="2755813"/>
              </a:xfrm>
              <a:prstGeom prst="rect">
                <a:avLst/>
              </a:prstGeom>
            </p:spPr>
          </p:pic>
          <p:sp>
            <p:nvSpPr>
              <p:cNvPr id="4" name="TextBox 3">
                <a:extLst>
                  <a:ext uri="{FF2B5EF4-FFF2-40B4-BE49-F238E27FC236}">
                    <a16:creationId xmlns:a16="http://schemas.microsoft.com/office/drawing/2014/main" id="{BAF4A3FA-D325-42D0-BD9C-835DB57EE6C5}"/>
                  </a:ext>
                </a:extLst>
              </p:cNvPr>
              <p:cNvSpPr txBox="1"/>
              <p:nvPr/>
            </p:nvSpPr>
            <p:spPr>
              <a:xfrm>
                <a:off x="5939041" y="3687234"/>
                <a:ext cx="2039705" cy="646331"/>
              </a:xfrm>
              <a:prstGeom prst="rect">
                <a:avLst/>
              </a:prstGeom>
              <a:solidFill>
                <a:srgbClr val="FFFF00"/>
              </a:solidFill>
            </p:spPr>
            <p:txBody>
              <a:bodyPr wrap="square" rtlCol="0">
                <a:spAutoFit/>
              </a:bodyPr>
              <a:lstStyle/>
              <a:p>
                <a:r>
                  <a:rPr lang="en-US" sz="1800" dirty="0"/>
                  <a:t>Surface-Electrolyte Interface (SEI)</a:t>
                </a:r>
              </a:p>
            </p:txBody>
          </p:sp>
        </p:grpSp>
        <p:sp>
          <p:nvSpPr>
            <p:cNvPr id="7" name="TextBox 6">
              <a:extLst>
                <a:ext uri="{FF2B5EF4-FFF2-40B4-BE49-F238E27FC236}">
                  <a16:creationId xmlns:a16="http://schemas.microsoft.com/office/drawing/2014/main" id="{35FE67A9-8900-41FF-B8E6-52C41A093830}"/>
                </a:ext>
              </a:extLst>
            </p:cNvPr>
            <p:cNvSpPr txBox="1"/>
            <p:nvPr/>
          </p:nvSpPr>
          <p:spPr>
            <a:xfrm>
              <a:off x="685800" y="4147732"/>
              <a:ext cx="7696669" cy="2308324"/>
            </a:xfrm>
            <a:prstGeom prst="rect">
              <a:avLst/>
            </a:prstGeom>
            <a:noFill/>
          </p:spPr>
          <p:txBody>
            <a:bodyPr wrap="square" rtlCol="0">
              <a:spAutoFit/>
            </a:bodyPr>
            <a:lstStyle/>
            <a:p>
              <a:r>
                <a:rPr lang="en-US" u="sng" dirty="0"/>
                <a:t>Future work</a:t>
              </a:r>
              <a:r>
                <a:rPr lang="en-US" dirty="0"/>
                <a:t>:</a:t>
              </a:r>
            </a:p>
            <a:p>
              <a:pPr marL="342900" indent="-342900">
                <a:buFont typeface="Arial" panose="020B0604020202020204" pitchFamily="34" charset="0"/>
                <a:buChar char="•"/>
              </a:pPr>
              <a:r>
                <a:rPr lang="en-US" dirty="0"/>
                <a:t>Quasi-electroneutral </a:t>
              </a:r>
              <a:br>
                <a:rPr lang="en-US" dirty="0"/>
              </a:br>
              <a:r>
                <a:rPr lang="en-US" dirty="0"/>
                <a:t>        numerical scheme</a:t>
              </a:r>
            </a:p>
            <a:p>
              <a:pPr marL="342900" indent="-342900">
                <a:buFont typeface="Arial" panose="020B0604020202020204" pitchFamily="34" charset="0"/>
                <a:buChar char="•"/>
              </a:pPr>
              <a:r>
                <a:rPr lang="en-US" dirty="0"/>
                <a:t>Polarization effects</a:t>
              </a:r>
            </a:p>
            <a:p>
              <a:pPr marL="342900" indent="-342900">
                <a:buFont typeface="Arial" panose="020B0604020202020204" pitchFamily="34" charset="0"/>
                <a:buChar char="•"/>
              </a:pPr>
              <a:r>
                <a:rPr lang="en-US" dirty="0"/>
                <a:t>Interfaces </a:t>
              </a:r>
            </a:p>
            <a:p>
              <a:pPr marL="342900" indent="-342900">
                <a:buFont typeface="Arial" panose="020B0604020202020204" pitchFamily="34" charset="0"/>
                <a:buChar char="•"/>
              </a:pPr>
              <a:r>
                <a:rPr lang="en-US" dirty="0"/>
                <a:t>Membranes</a:t>
              </a:r>
            </a:p>
          </p:txBody>
        </p:sp>
      </p:grpSp>
    </p:spTree>
    <p:extLst>
      <p:ext uri="{BB962C8B-B14F-4D97-AF65-F5344CB8AC3E}">
        <p14:creationId xmlns:p14="http://schemas.microsoft.com/office/powerpoint/2010/main" val="144660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85C5AA-F08D-49B0-A4CE-B729CCB12E75}"/>
              </a:ext>
            </a:extLst>
          </p:cNvPr>
          <p:cNvGrpSpPr/>
          <p:nvPr/>
        </p:nvGrpSpPr>
        <p:grpSpPr>
          <a:xfrm>
            <a:off x="7401996" y="458341"/>
            <a:ext cx="1346199" cy="1855537"/>
            <a:chOff x="7418178" y="4508403"/>
            <a:chExt cx="1346199" cy="1855537"/>
          </a:xfrm>
        </p:grpSpPr>
        <p:pic>
          <p:nvPicPr>
            <p:cNvPr id="6" name="Picture 2">
              <a:extLst>
                <a:ext uri="{FF2B5EF4-FFF2-40B4-BE49-F238E27FC236}">
                  <a16:creationId xmlns:a16="http://schemas.microsoft.com/office/drawing/2014/main" id="{37311666-A328-4F42-99BF-E46CF83D8A77}"/>
                </a:ext>
              </a:extLst>
            </p:cNvPr>
            <p:cNvPicPr>
              <a:picLocks noChangeAspect="1" noChangeArrowheads="1"/>
            </p:cNvPicPr>
            <p:nvPr/>
          </p:nvPicPr>
          <p:blipFill>
            <a:blip r:embed="rId2" cstate="print"/>
            <a:srcRect/>
            <a:stretch>
              <a:fillRect/>
            </a:stretch>
          </p:blipFill>
          <p:spPr bwMode="auto">
            <a:xfrm>
              <a:off x="7418178" y="4508403"/>
              <a:ext cx="1346199" cy="1346199"/>
            </a:xfrm>
            <a:prstGeom prst="rect">
              <a:avLst/>
            </a:prstGeom>
            <a:noFill/>
            <a:ln w="9525">
              <a:noFill/>
              <a:miter lim="800000"/>
              <a:headEnd/>
              <a:tailEnd/>
            </a:ln>
            <a:effectLst/>
          </p:spPr>
        </p:pic>
        <p:sp>
          <p:nvSpPr>
            <p:cNvPr id="7" name="TextBox 6">
              <a:extLst>
                <a:ext uri="{FF2B5EF4-FFF2-40B4-BE49-F238E27FC236}">
                  <a16:creationId xmlns:a16="http://schemas.microsoft.com/office/drawing/2014/main" id="{5E854D47-E169-48FC-9861-F9131E0E7CE2}"/>
                </a:ext>
              </a:extLst>
            </p:cNvPr>
            <p:cNvSpPr txBox="1"/>
            <p:nvPr/>
          </p:nvSpPr>
          <p:spPr>
            <a:xfrm>
              <a:off x="7536171" y="5779165"/>
              <a:ext cx="1130438" cy="584775"/>
            </a:xfrm>
            <a:prstGeom prst="rect">
              <a:avLst/>
            </a:prstGeom>
            <a:noFill/>
          </p:spPr>
          <p:txBody>
            <a:bodyPr wrap="none" rtlCol="0">
              <a:spAutoFit/>
            </a:bodyPr>
            <a:lstStyle/>
            <a:p>
              <a:pPr algn="ctr"/>
              <a:r>
                <a:rPr lang="en-US" sz="1600" dirty="0">
                  <a:latin typeface="Arial" pitchFamily="34" charset="0"/>
                  <a:cs typeface="Arial" pitchFamily="34" charset="0"/>
                </a:rPr>
                <a:t>Supported</a:t>
              </a:r>
              <a:br>
                <a:rPr lang="en-US" sz="1600" dirty="0">
                  <a:latin typeface="Arial" pitchFamily="34" charset="0"/>
                  <a:cs typeface="Arial" pitchFamily="34" charset="0"/>
                </a:rPr>
              </a:br>
              <a:r>
                <a:rPr lang="en-US" sz="1600" dirty="0">
                  <a:latin typeface="Arial" pitchFamily="34" charset="0"/>
                  <a:cs typeface="Arial" pitchFamily="34" charset="0"/>
                </a:rPr>
                <a:t>by DoE</a:t>
              </a:r>
            </a:p>
          </p:txBody>
        </p:sp>
      </p:grpSp>
      <p:sp>
        <p:nvSpPr>
          <p:cNvPr id="8" name="Rectangle 7">
            <a:extLst>
              <a:ext uri="{FF2B5EF4-FFF2-40B4-BE49-F238E27FC236}">
                <a16:creationId xmlns:a16="http://schemas.microsoft.com/office/drawing/2014/main" id="{1EDFF013-92B9-4E13-BEAA-82639AF059EA}"/>
              </a:ext>
            </a:extLst>
          </p:cNvPr>
          <p:cNvSpPr/>
          <p:nvPr/>
        </p:nvSpPr>
        <p:spPr>
          <a:xfrm>
            <a:off x="2360797" y="1497941"/>
            <a:ext cx="4294765" cy="3477875"/>
          </a:xfrm>
          <a:prstGeom prst="rect">
            <a:avLst/>
          </a:prstGeom>
        </p:spPr>
        <p:txBody>
          <a:bodyPr wrap="none">
            <a:spAutoFit/>
          </a:bodyPr>
          <a:lstStyle/>
          <a:p>
            <a:pPr algn="ctr"/>
            <a:r>
              <a:rPr lang="en-US" sz="4000" dirty="0">
                <a:latin typeface="Arial" pitchFamily="34" charset="0"/>
                <a:cs typeface="Arial" pitchFamily="34" charset="0"/>
              </a:rPr>
              <a:t>Thank you for </a:t>
            </a:r>
            <a:br>
              <a:rPr lang="en-US" sz="4000" dirty="0">
                <a:latin typeface="Arial" pitchFamily="34" charset="0"/>
                <a:cs typeface="Arial" pitchFamily="34" charset="0"/>
              </a:rPr>
            </a:br>
            <a:r>
              <a:rPr lang="en-US" sz="4000" dirty="0">
                <a:latin typeface="Arial" pitchFamily="34" charset="0"/>
                <a:cs typeface="Arial" pitchFamily="34" charset="0"/>
              </a:rPr>
              <a:t>your attention</a:t>
            </a:r>
            <a:endParaRPr lang="en-US" sz="3200" dirty="0">
              <a:latin typeface="Arial" pitchFamily="34" charset="0"/>
              <a:cs typeface="Arial" pitchFamily="34" charset="0"/>
            </a:endParaRPr>
          </a:p>
          <a:p>
            <a:pPr algn="ctr"/>
            <a:br>
              <a:rPr lang="en-US" sz="2800" dirty="0">
                <a:latin typeface="Arial" pitchFamily="34" charset="0"/>
                <a:cs typeface="Arial" pitchFamily="34" charset="0"/>
              </a:rPr>
            </a:br>
            <a:r>
              <a:rPr lang="en-US" sz="2800" dirty="0">
                <a:latin typeface="Arial" pitchFamily="34" charset="0"/>
                <a:cs typeface="Arial" pitchFamily="34" charset="0"/>
              </a:rPr>
              <a:t>For more information, </a:t>
            </a:r>
            <a:br>
              <a:rPr lang="en-US" sz="2800" dirty="0">
                <a:latin typeface="Arial" pitchFamily="34" charset="0"/>
                <a:cs typeface="Arial" pitchFamily="34" charset="0"/>
              </a:rPr>
            </a:br>
            <a:r>
              <a:rPr lang="en-US" sz="2800" dirty="0">
                <a:latin typeface="Arial" pitchFamily="34" charset="0"/>
                <a:cs typeface="Arial" pitchFamily="34" charset="0"/>
              </a:rPr>
              <a:t>visit: </a:t>
            </a:r>
            <a:r>
              <a:rPr lang="en-US" sz="2800" dirty="0">
                <a:solidFill>
                  <a:srgbClr val="C00000"/>
                </a:solidFill>
                <a:latin typeface="Arial" pitchFamily="34" charset="0"/>
                <a:cs typeface="Arial" pitchFamily="34" charset="0"/>
              </a:rPr>
              <a:t>ccse.lbl.gov</a:t>
            </a:r>
            <a:br>
              <a:rPr lang="en-US" sz="2800" dirty="0">
                <a:solidFill>
                  <a:srgbClr val="C00000"/>
                </a:solidFill>
                <a:latin typeface="Arial" pitchFamily="34" charset="0"/>
                <a:cs typeface="Arial" pitchFamily="34" charset="0"/>
              </a:rPr>
            </a:br>
            <a:r>
              <a:rPr lang="en-US" sz="2800" dirty="0">
                <a:solidFill>
                  <a:srgbClr val="C00000"/>
                </a:solidFill>
                <a:latin typeface="Arial" pitchFamily="34" charset="0"/>
                <a:cs typeface="Arial" pitchFamily="34" charset="0"/>
              </a:rPr>
              <a:t>www.algarcia.org </a:t>
            </a:r>
          </a:p>
          <a:p>
            <a:pPr algn="ctr"/>
            <a:r>
              <a:rPr lang="en-US" sz="2800" dirty="0">
                <a:latin typeface="Arial" pitchFamily="34" charset="0"/>
                <a:cs typeface="Arial" pitchFamily="34" charset="0"/>
              </a:rPr>
              <a:t>and</a:t>
            </a:r>
            <a:r>
              <a:rPr lang="en-US" sz="2800" dirty="0">
                <a:solidFill>
                  <a:srgbClr val="C00000"/>
                </a:solidFill>
                <a:latin typeface="Arial" pitchFamily="34" charset="0"/>
                <a:cs typeface="Arial" pitchFamily="34" charset="0"/>
              </a:rPr>
              <a:t> cims.nyu.edu/~</a:t>
            </a:r>
            <a:r>
              <a:rPr lang="en-US" sz="2800" dirty="0" err="1">
                <a:solidFill>
                  <a:srgbClr val="C00000"/>
                </a:solidFill>
                <a:latin typeface="Arial" pitchFamily="34" charset="0"/>
                <a:cs typeface="Arial" pitchFamily="34" charset="0"/>
              </a:rPr>
              <a:t>donev</a:t>
            </a:r>
            <a:endParaRPr lang="en-US" sz="2800"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1588884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Debye Length</a:t>
            </a:r>
          </a:p>
        </p:txBody>
      </p:sp>
      <mc:AlternateContent xmlns:mc="http://schemas.openxmlformats.org/markup-compatibility/2006" xmlns:a14="http://schemas.microsoft.com/office/drawing/2010/main">
        <mc:Choice Requires="a14">
          <p:sp>
            <p:nvSpPr>
              <p:cNvPr id="3" name="TextBox 2"/>
              <p:cNvSpPr txBox="1"/>
              <p:nvPr/>
            </p:nvSpPr>
            <p:spPr>
              <a:xfrm>
                <a:off x="700679" y="1588480"/>
                <a:ext cx="7964586" cy="4945585"/>
              </a:xfrm>
              <a:prstGeom prst="rect">
                <a:avLst/>
              </a:prstGeom>
              <a:noFill/>
            </p:spPr>
            <p:txBody>
              <a:bodyPr wrap="square" rtlCol="0">
                <a:spAutoFit/>
              </a:bodyPr>
              <a:lstStyle/>
              <a:p>
                <a:r>
                  <a:rPr lang="en-US" dirty="0"/>
                  <a:t>Mesoscopic length scale in an electrolyte is the Debye length.</a:t>
                </a:r>
              </a:p>
              <a:p>
                <a:br>
                  <a:rPr lang="en-US" dirty="0"/>
                </a:br>
                <a:endParaRPr lang="en-US" dirty="0"/>
              </a:p>
              <a:p>
                <a:endParaRPr lang="en-US" dirty="0"/>
              </a:p>
              <a:p>
                <a:endParaRPr lang="en-US" dirty="0"/>
              </a:p>
              <a:p>
                <a:endParaRPr lang="en-US" dirty="0"/>
              </a:p>
              <a:p>
                <a:endParaRPr lang="en-US" dirty="0"/>
              </a:p>
              <a:p>
                <a:endParaRPr lang="en-US" dirty="0"/>
              </a:p>
              <a:p>
                <a:r>
                  <a:rPr lang="en-US" dirty="0"/>
                  <a:t>The fluid is quasi-neutral for length scales significantly larger than the Debye length. </a:t>
                </a:r>
              </a:p>
              <a:p>
                <a:endParaRPr lang="en-US" dirty="0"/>
              </a:p>
              <a:p>
                <a:r>
                  <a:rPr lang="en-US" dirty="0"/>
                  <a:t>In seawater the Debye length is roughly one nanometer and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rPr>
                          <m:t>𝐷</m:t>
                        </m:r>
                      </m:sub>
                    </m:sSub>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1/</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𝑐</m:t>
                        </m:r>
                      </m:e>
                    </m:rad>
                  </m:oMath>
                </a14:m>
                <a:r>
                  <a:rPr lang="en-US" dirty="0"/>
                  <a:t> where </a:t>
                </a:r>
                <a:r>
                  <a:rPr lang="en-US" i="1" dirty="0"/>
                  <a:t>c</a:t>
                </a:r>
                <a:r>
                  <a:rPr lang="en-US" dirty="0"/>
                  <a:t> is the concentration.</a:t>
                </a:r>
              </a:p>
            </p:txBody>
          </p:sp>
        </mc:Choice>
        <mc:Fallback xmlns="">
          <p:sp>
            <p:nvSpPr>
              <p:cNvPr id="3" name="TextBox 2"/>
              <p:cNvSpPr txBox="1">
                <a:spLocks noRot="1" noChangeAspect="1" noMove="1" noResize="1" noEditPoints="1" noAdjustHandles="1" noChangeArrowheads="1" noChangeShapeType="1" noTextEdit="1"/>
              </p:cNvSpPr>
              <p:nvPr/>
            </p:nvSpPr>
            <p:spPr>
              <a:xfrm>
                <a:off x="700679" y="1588480"/>
                <a:ext cx="7964586" cy="4945585"/>
              </a:xfrm>
              <a:prstGeom prst="rect">
                <a:avLst/>
              </a:prstGeom>
              <a:blipFill>
                <a:blip r:embed="rId2"/>
                <a:stretch>
                  <a:fillRect l="-1225" t="-986" b="-986"/>
                </a:stretch>
              </a:blipFill>
            </p:spPr>
            <p:txBody>
              <a:bodyPr/>
              <a:lstStyle/>
              <a:p>
                <a:r>
                  <a:rPr lang="en-US">
                    <a:noFill/>
                  </a:rPr>
                  <a:t> </a:t>
                </a:r>
              </a:p>
            </p:txBody>
          </p:sp>
        </mc:Fallback>
      </mc:AlternateContent>
      <p:sp>
        <p:nvSpPr>
          <p:cNvPr id="5" name="Oval 4"/>
          <p:cNvSpPr/>
          <p:nvPr/>
        </p:nvSpPr>
        <p:spPr>
          <a:xfrm>
            <a:off x="1404258" y="2277836"/>
            <a:ext cx="2310492" cy="2310492"/>
          </a:xfrm>
          <a:prstGeom prst="ellipse">
            <a:avLst/>
          </a:prstGeom>
          <a:gradFill>
            <a:gsLst>
              <a:gs pos="0">
                <a:schemeClr val="accent1">
                  <a:shade val="30000"/>
                  <a:satMod val="115000"/>
                  <a:alpha val="59000"/>
                </a:schemeClr>
              </a:gs>
              <a:gs pos="53000">
                <a:schemeClr val="accent1">
                  <a:shade val="67500"/>
                  <a:satMod val="115000"/>
                  <a:alpha val="0"/>
                </a:schemeClr>
              </a:gs>
              <a:gs pos="100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422752" y="3296330"/>
            <a:ext cx="273503" cy="27350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libri" panose="020F0502020204030204" pitchFamily="34" charset="0"/>
                <a:cs typeface="Calibri" panose="020F0502020204030204" pitchFamily="34" charset="0"/>
              </a:rPr>
              <a:t>+</a:t>
            </a:r>
          </a:p>
        </p:txBody>
      </p:sp>
      <p:sp>
        <p:nvSpPr>
          <p:cNvPr id="7" name="Rectangle 6"/>
          <p:cNvSpPr/>
          <p:nvPr/>
        </p:nvSpPr>
        <p:spPr>
          <a:xfrm>
            <a:off x="4539343" y="2465614"/>
            <a:ext cx="3477986" cy="1706336"/>
          </a:xfrm>
          <a:prstGeom prst="rect">
            <a:avLst/>
          </a:prstGeom>
          <a:gradFill flip="none" rotWithShape="1">
            <a:gsLst>
              <a:gs pos="0">
                <a:schemeClr val="accent1">
                  <a:shade val="30000"/>
                  <a:satMod val="115000"/>
                  <a:alpha val="65000"/>
                </a:schemeClr>
              </a:gs>
              <a:gs pos="60000">
                <a:schemeClr val="accent1">
                  <a:shade val="67500"/>
                  <a:satMod val="115000"/>
                  <a:alpha val="10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39343" y="4076124"/>
            <a:ext cx="3477986" cy="2482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Calibri" panose="020F0502020204030204" pitchFamily="34" charset="0"/>
                <a:cs typeface="Calibri" panose="020F0502020204030204" pitchFamily="34" charset="0"/>
              </a:rPr>
              <a:t>+        +        +       +</a:t>
            </a:r>
          </a:p>
        </p:txBody>
      </p:sp>
      <mc:AlternateContent xmlns:mc="http://schemas.openxmlformats.org/markup-compatibility/2006" xmlns:a14="http://schemas.microsoft.com/office/drawing/2010/main">
        <mc:Choice Requires="a14">
          <p:sp>
            <p:nvSpPr>
              <p:cNvPr id="9" name="Rectangle 8"/>
              <p:cNvSpPr/>
              <p:nvPr/>
            </p:nvSpPr>
            <p:spPr>
              <a:xfrm>
                <a:off x="1487158" y="3339000"/>
                <a:ext cx="59881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rPr>
                            <m:t>𝐷</m:t>
                          </m:r>
                        </m:sub>
                      </m:sSub>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1487158" y="3339000"/>
                <a:ext cx="598818" cy="461665"/>
              </a:xfrm>
              <a:prstGeom prst="rect">
                <a:avLst/>
              </a:prstGeom>
              <a:blipFill rotWithShape="1">
                <a:blip r:embed="rId3"/>
                <a:stretch>
                  <a:fillRect b="-2667"/>
                </a:stretch>
              </a:blipFill>
            </p:spPr>
            <p:txBody>
              <a:bodyPr/>
              <a:lstStyle/>
              <a:p>
                <a:r>
                  <a:rPr lang="en-US">
                    <a:noFill/>
                  </a:rPr>
                  <a:t> </a:t>
                </a:r>
              </a:p>
            </p:txBody>
          </p:sp>
        </mc:Fallback>
      </mc:AlternateContent>
      <p:cxnSp>
        <p:nvCxnSpPr>
          <p:cNvPr id="11" name="Straight Arrow Connector 10"/>
          <p:cNvCxnSpPr/>
          <p:nvPr/>
        </p:nvCxnSpPr>
        <p:spPr>
          <a:xfrm>
            <a:off x="1598160" y="3912840"/>
            <a:ext cx="975632"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Rectangle 12"/>
              <p:cNvSpPr/>
              <p:nvPr/>
            </p:nvSpPr>
            <p:spPr>
              <a:xfrm>
                <a:off x="4807301" y="2982789"/>
                <a:ext cx="59881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rPr>
                            <m:t>𝐷</m:t>
                          </m:r>
                        </m:sub>
                      </m:sSub>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4807301" y="2982789"/>
                <a:ext cx="598818" cy="461665"/>
              </a:xfrm>
              <a:prstGeom prst="rect">
                <a:avLst/>
              </a:prstGeom>
              <a:blipFill rotWithShape="1">
                <a:blip r:embed="rId4"/>
                <a:stretch>
                  <a:fillRect b="-1316"/>
                </a:stretch>
              </a:blipFill>
            </p:spPr>
            <p:txBody>
              <a:bodyPr/>
              <a:lstStyle/>
              <a:p>
                <a:r>
                  <a:rPr lang="en-US">
                    <a:noFill/>
                  </a:rPr>
                  <a:t> </a:t>
                </a:r>
              </a:p>
            </p:txBody>
          </p:sp>
        </mc:Fallback>
      </mc:AlternateContent>
      <p:cxnSp>
        <p:nvCxnSpPr>
          <p:cNvPr id="14" name="Straight Arrow Connector 13"/>
          <p:cNvCxnSpPr/>
          <p:nvPr/>
        </p:nvCxnSpPr>
        <p:spPr>
          <a:xfrm rot="5400000">
            <a:off x="4927829" y="3577424"/>
            <a:ext cx="975632"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159986" y="2751956"/>
            <a:ext cx="287258" cy="461665"/>
          </a:xfrm>
          <a:prstGeom prst="rect">
            <a:avLst/>
          </a:prstGeom>
          <a:noFill/>
        </p:spPr>
        <p:txBody>
          <a:bodyPr wrap="none" rtlCol="0">
            <a:spAutoFit/>
          </a:bodyPr>
          <a:lstStyle/>
          <a:p>
            <a:r>
              <a:rPr lang="en-US" dirty="0"/>
              <a:t>-</a:t>
            </a:r>
          </a:p>
        </p:txBody>
      </p:sp>
      <p:sp>
        <p:nvSpPr>
          <p:cNvPr id="16" name="TextBox 15"/>
          <p:cNvSpPr txBox="1"/>
          <p:nvPr/>
        </p:nvSpPr>
        <p:spPr>
          <a:xfrm>
            <a:off x="5635250" y="3346591"/>
            <a:ext cx="287258" cy="461665"/>
          </a:xfrm>
          <a:prstGeom prst="rect">
            <a:avLst/>
          </a:prstGeom>
          <a:noFill/>
        </p:spPr>
        <p:txBody>
          <a:bodyPr wrap="none" rtlCol="0">
            <a:spAutoFit/>
          </a:bodyPr>
          <a:lstStyle/>
          <a:p>
            <a:r>
              <a:rPr lang="en-US" dirty="0"/>
              <a:t>-</a:t>
            </a:r>
          </a:p>
        </p:txBody>
      </p:sp>
      <p:sp>
        <p:nvSpPr>
          <p:cNvPr id="17" name="TextBox 16"/>
          <p:cNvSpPr txBox="1"/>
          <p:nvPr/>
        </p:nvSpPr>
        <p:spPr>
          <a:xfrm>
            <a:off x="6497943" y="3213621"/>
            <a:ext cx="287258" cy="461665"/>
          </a:xfrm>
          <a:prstGeom prst="rect">
            <a:avLst/>
          </a:prstGeom>
          <a:noFill/>
        </p:spPr>
        <p:txBody>
          <a:bodyPr wrap="none" rtlCol="0">
            <a:spAutoFit/>
          </a:bodyPr>
          <a:lstStyle/>
          <a:p>
            <a:r>
              <a:rPr lang="en-US" dirty="0"/>
              <a:t>-</a:t>
            </a:r>
          </a:p>
        </p:txBody>
      </p:sp>
      <p:sp>
        <p:nvSpPr>
          <p:cNvPr id="18" name="TextBox 17"/>
          <p:cNvSpPr txBox="1"/>
          <p:nvPr/>
        </p:nvSpPr>
        <p:spPr>
          <a:xfrm>
            <a:off x="7376965" y="3569832"/>
            <a:ext cx="287258" cy="461665"/>
          </a:xfrm>
          <a:prstGeom prst="rect">
            <a:avLst/>
          </a:prstGeom>
          <a:noFill/>
        </p:spPr>
        <p:txBody>
          <a:bodyPr wrap="none" rtlCol="0">
            <a:spAutoFit/>
          </a:bodyPr>
          <a:lstStyle/>
          <a:p>
            <a:r>
              <a:rPr lang="en-US" dirty="0"/>
              <a:t>-</a:t>
            </a:r>
          </a:p>
        </p:txBody>
      </p:sp>
      <p:sp>
        <p:nvSpPr>
          <p:cNvPr id="19" name="TextBox 18"/>
          <p:cNvSpPr txBox="1"/>
          <p:nvPr/>
        </p:nvSpPr>
        <p:spPr>
          <a:xfrm>
            <a:off x="4539343" y="3577424"/>
            <a:ext cx="287258" cy="461665"/>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63486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 for Species</a:t>
            </a:r>
          </a:p>
        </p:txBody>
      </p:sp>
      <mc:AlternateContent xmlns:mc="http://schemas.openxmlformats.org/markup-compatibility/2006" xmlns:a14="http://schemas.microsoft.com/office/drawing/2010/main">
        <mc:Choice Requires="a14">
          <p:sp>
            <p:nvSpPr>
              <p:cNvPr id="4" name="TextBox 3"/>
              <p:cNvSpPr txBox="1"/>
              <p:nvPr/>
            </p:nvSpPr>
            <p:spPr>
              <a:xfrm>
                <a:off x="2581724" y="2602901"/>
                <a:ext cx="3625544" cy="369332"/>
              </a:xfrm>
              <a:prstGeom prst="rect">
                <a:avLst/>
              </a:prstGeom>
              <a:noFill/>
            </p:spPr>
            <p:txBody>
              <a:bodyPr wrap="none" lIns="0" tIns="0" rIns="0" bIns="0" rtlCol="0">
                <a:spAutoFit/>
              </a:bodyPr>
              <a:lstStyle/>
              <a:p>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ea typeface="Cambria Math" panose="02040503050406030204" pitchFamily="18" charset="0"/>
                          </a:rPr>
                          <m:t>𝑡</m:t>
                        </m:r>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a:rPr lang="en-US" i="1">
                            <a:latin typeface="Cambria Math" panose="02040503050406030204" pitchFamily="18" charset="0"/>
                            <a:ea typeface="Cambria Math" panose="02040503050406030204" pitchFamily="18" charset="0"/>
                          </a:rPr>
                          <m:t>𝑘</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a:rPr lang="en-US" i="1">
                                <a:latin typeface="Cambria Math" panose="02040503050406030204" pitchFamily="18" charset="0"/>
                                <a:ea typeface="Cambria Math" panose="02040503050406030204" pitchFamily="18" charset="0"/>
                              </a:rPr>
                              <m:t>𝑘</m:t>
                            </m:r>
                          </m:sub>
                        </m:sSub>
                        <m:r>
                          <a:rPr lang="en-US" b="1" i="1">
                            <a:latin typeface="Cambria Math" panose="02040503050406030204" pitchFamily="18" charset="0"/>
                            <a:ea typeface="Cambria Math" panose="02040503050406030204" pitchFamily="18" charset="0"/>
                          </a:rPr>
                          <m:t>𝒗</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𝑭</m:t>
                        </m:r>
                      </m:e>
                      <m:sub>
                        <m:r>
                          <a:rPr lang="en-US" i="1">
                            <a:latin typeface="Cambria Math" panose="02040503050406030204" pitchFamily="18" charset="0"/>
                            <a:ea typeface="Cambria Math" panose="02040503050406030204" pitchFamily="18" charset="0"/>
                          </a:rPr>
                          <m:t>𝑘</m:t>
                        </m:r>
                      </m:sub>
                    </m:sSub>
                  </m:oMath>
                </a14:m>
                <a:r>
                  <a:rPr lang="en-US" dirty="0"/>
                  <a:t> </a:t>
                </a:r>
              </a:p>
            </p:txBody>
          </p:sp>
        </mc:Choice>
        <mc:Fallback xmlns="">
          <p:sp>
            <p:nvSpPr>
              <p:cNvPr id="4" name="TextBox 3"/>
              <p:cNvSpPr txBox="1">
                <a:spLocks noRot="1" noChangeAspect="1" noMove="1" noResize="1" noEditPoints="1" noAdjustHandles="1" noChangeArrowheads="1" noChangeShapeType="1" noTextEdit="1"/>
              </p:cNvSpPr>
              <p:nvPr/>
            </p:nvSpPr>
            <p:spPr>
              <a:xfrm>
                <a:off x="2581724" y="2602901"/>
                <a:ext cx="3625544" cy="369332"/>
              </a:xfrm>
              <a:prstGeom prst="rect">
                <a:avLst/>
              </a:prstGeom>
              <a:blipFill>
                <a:blip r:embed="rId2"/>
                <a:stretch>
                  <a:fillRect l="-3030" b="-26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071663" y="4149038"/>
                <a:ext cx="2086212" cy="4727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𝑭</m:t>
                          </m:r>
                        </m:e>
                        <m:sub>
                          <m:r>
                            <a:rPr lang="en-US" i="1">
                              <a:latin typeface="Cambria Math" panose="02040503050406030204" pitchFamily="18" charset="0"/>
                              <a:ea typeface="Cambria Math" panose="02040503050406030204" pitchFamily="18" charset="0"/>
                            </a:rPr>
                            <m:t>𝑘</m:t>
                          </m:r>
                        </m:sub>
                      </m:sSub>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sSub>
                            <m:sSubPr>
                              <m:ctrlPr>
                                <a:rPr lang="en-US"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𝑭</m:t>
                              </m:r>
                            </m:e>
                            <m:sub>
                              <m:r>
                                <a:rPr lang="en-US" i="1">
                                  <a:latin typeface="Cambria Math" panose="02040503050406030204" pitchFamily="18" charset="0"/>
                                  <a:ea typeface="Cambria Math" panose="02040503050406030204" pitchFamily="18" charset="0"/>
                                </a:rPr>
                                <m:t>𝑘</m:t>
                              </m:r>
                            </m:sub>
                          </m:sSub>
                        </m:e>
                      </m:acc>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sSub>
                            <m:sSubPr>
                              <m:ctrlPr>
                                <a:rPr lang="en-US"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𝑭</m:t>
                              </m:r>
                            </m:e>
                            <m:sub>
                              <m:r>
                                <a:rPr lang="en-US" i="1">
                                  <a:latin typeface="Cambria Math" panose="02040503050406030204" pitchFamily="18" charset="0"/>
                                  <a:ea typeface="Cambria Math" panose="02040503050406030204" pitchFamily="18" charset="0"/>
                                </a:rPr>
                                <m:t>𝑘</m:t>
                              </m:r>
                            </m:sub>
                          </m:sSub>
                        </m:e>
                      </m:acc>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3071663" y="4149038"/>
                <a:ext cx="2086212" cy="472758"/>
              </a:xfrm>
              <a:prstGeom prst="rect">
                <a:avLst/>
              </a:prstGeom>
              <a:blipFill>
                <a:blip r:embed="rId3"/>
                <a:stretch>
                  <a:fillRect t="-6494" r="-37135" b="-3896"/>
                </a:stretch>
              </a:blipFill>
            </p:spPr>
            <p:txBody>
              <a:bodyPr/>
              <a:lstStyle/>
              <a:p>
                <a:r>
                  <a:rPr lang="en-US">
                    <a:noFill/>
                  </a:rPr>
                  <a:t> </a:t>
                </a:r>
              </a:p>
            </p:txBody>
          </p:sp>
        </mc:Fallback>
      </mc:AlternateContent>
      <p:sp>
        <p:nvSpPr>
          <p:cNvPr id="13" name="TextBox 12"/>
          <p:cNvSpPr txBox="1"/>
          <p:nvPr/>
        </p:nvSpPr>
        <p:spPr>
          <a:xfrm>
            <a:off x="556049" y="1537447"/>
            <a:ext cx="7633614" cy="830997"/>
          </a:xfrm>
          <a:prstGeom prst="rect">
            <a:avLst/>
          </a:prstGeom>
          <a:noFill/>
        </p:spPr>
        <p:txBody>
          <a:bodyPr wrap="square" rtlCol="0">
            <a:spAutoFit/>
          </a:bodyPr>
          <a:lstStyle/>
          <a:p>
            <a:r>
              <a:rPr lang="en-US" dirty="0"/>
              <a:t>Hydrodynamic equation for the mass densities, </a:t>
            </a:r>
            <a:r>
              <a:rPr lang="en-US" i="1" dirty="0">
                <a:sym typeface="Symbol"/>
              </a:rPr>
              <a:t></a:t>
            </a:r>
            <a:r>
              <a:rPr lang="en-US" i="1" baseline="-25000" dirty="0">
                <a:sym typeface="Symbol"/>
              </a:rPr>
              <a:t>k </a:t>
            </a:r>
            <a:r>
              <a:rPr lang="en-US" dirty="0">
                <a:sym typeface="Symbol"/>
              </a:rPr>
              <a:t>, for species </a:t>
            </a:r>
            <a:r>
              <a:rPr lang="en-US" i="1" dirty="0">
                <a:sym typeface="Symbol"/>
              </a:rPr>
              <a:t>k</a:t>
            </a:r>
            <a:r>
              <a:rPr lang="en-US" dirty="0">
                <a:sym typeface="Symbol"/>
              </a:rPr>
              <a:t> has the form,</a:t>
            </a:r>
            <a:endParaRPr lang="en-US" dirty="0"/>
          </a:p>
        </p:txBody>
      </p:sp>
      <p:sp>
        <p:nvSpPr>
          <p:cNvPr id="14" name="TextBox 13"/>
          <p:cNvSpPr txBox="1"/>
          <p:nvPr/>
        </p:nvSpPr>
        <p:spPr>
          <a:xfrm>
            <a:off x="556048" y="3220743"/>
            <a:ext cx="7633614" cy="830997"/>
          </a:xfrm>
          <a:prstGeom prst="rect">
            <a:avLst/>
          </a:prstGeom>
          <a:noFill/>
        </p:spPr>
        <p:txBody>
          <a:bodyPr wrap="square" rtlCol="0">
            <a:spAutoFit/>
          </a:bodyPr>
          <a:lstStyle/>
          <a:p>
            <a:r>
              <a:rPr lang="en-US" dirty="0"/>
              <a:t>where the species flux, </a:t>
            </a:r>
            <a:r>
              <a:rPr lang="en-US" b="1" i="1" dirty="0" err="1"/>
              <a:t>F</a:t>
            </a:r>
            <a:r>
              <a:rPr lang="en-US" i="1" baseline="-25000" dirty="0" err="1"/>
              <a:t>k</a:t>
            </a:r>
            <a:r>
              <a:rPr lang="en-US" i="1" baseline="-25000" dirty="0"/>
              <a:t> </a:t>
            </a:r>
            <a:r>
              <a:rPr lang="en-US" dirty="0"/>
              <a:t>, is the sum of a deterministic plus a stochastic contribution,</a:t>
            </a:r>
          </a:p>
        </p:txBody>
      </p:sp>
      <p:grpSp>
        <p:nvGrpSpPr>
          <p:cNvPr id="19" name="Group 18"/>
          <p:cNvGrpSpPr/>
          <p:nvPr/>
        </p:nvGrpSpPr>
        <p:grpSpPr>
          <a:xfrm>
            <a:off x="1610106" y="5367714"/>
            <a:ext cx="5823032" cy="896207"/>
            <a:chOff x="1610106" y="5367712"/>
            <a:chExt cx="5823032" cy="896207"/>
          </a:xfrm>
        </p:grpSpPr>
        <mc:AlternateContent xmlns:mc="http://schemas.openxmlformats.org/markup-compatibility/2006" xmlns:a14="http://schemas.microsoft.com/office/drawing/2010/main">
          <mc:Choice Requires="a14">
            <p:sp>
              <p:nvSpPr>
                <p:cNvPr id="15" name="TextBox 14"/>
                <p:cNvSpPr txBox="1"/>
                <p:nvPr/>
              </p:nvSpPr>
              <p:spPr>
                <a:xfrm>
                  <a:off x="1610106" y="5367712"/>
                  <a:ext cx="1459117" cy="8962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𝑘</m:t>
                            </m:r>
                          </m:sub>
                          <m:sup/>
                          <m:e>
                            <m:sSub>
                              <m:sSubPr>
                                <m:ctrlPr>
                                  <a:rPr lang="en-US" i="1">
                                    <a:latin typeface="Cambria Math" panose="02040503050406030204" pitchFamily="18" charset="0"/>
                                  </a:rPr>
                                </m:ctrlPr>
                              </m:sSubPr>
                              <m:e>
                                <m:r>
                                  <a:rPr lang="en-US" b="1" i="1">
                                    <a:latin typeface="Cambria Math" panose="02040503050406030204" pitchFamily="18" charset="0"/>
                                  </a:rPr>
                                  <m:t>𝑭</m:t>
                                </m:r>
                              </m:e>
                              <m:sub>
                                <m:r>
                                  <a:rPr lang="en-US" i="1">
                                    <a:latin typeface="Cambria Math" panose="02040503050406030204" pitchFamily="18" charset="0"/>
                                  </a:rPr>
                                  <m:t>𝑘</m:t>
                                </m:r>
                              </m:sub>
                            </m:sSub>
                            <m:r>
                              <a:rPr lang="en-US" i="1">
                                <a:latin typeface="Cambria Math" panose="02040503050406030204" pitchFamily="18" charset="0"/>
                              </a:rPr>
                              <m:t>=0</m:t>
                            </m:r>
                          </m:e>
                        </m:nary>
                      </m:oMath>
                    </m:oMathPara>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1610106" y="5367712"/>
                  <a:ext cx="1459117" cy="89620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5236255" y="5631149"/>
                  <a:ext cx="219688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ea typeface="Cambria Math" panose="02040503050406030204" pitchFamily="18" charset="0"/>
                              </a:rPr>
                              <m:t>𝑡</m:t>
                            </m:r>
                          </m:sub>
                        </m:sSub>
                        <m:r>
                          <a:rPr lang="en-US" i="1">
                            <a:latin typeface="Cambria Math" panose="02040503050406030204" pitchFamily="18" charset="0"/>
                            <a:ea typeface="Cambria Math" panose="02040503050406030204" pitchFamily="18" charset="0"/>
                          </a:rPr>
                          <m:t>𝜌</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𝜌</m:t>
                            </m:r>
                            <m:r>
                              <a:rPr lang="en-US" b="1" i="1">
                                <a:latin typeface="Cambria Math" panose="02040503050406030204" pitchFamily="18" charset="0"/>
                                <a:ea typeface="Cambria Math" panose="02040503050406030204" pitchFamily="18" charset="0"/>
                              </a:rPr>
                              <m:t>𝒗</m:t>
                            </m:r>
                          </m:e>
                        </m:d>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5236255" y="5631149"/>
                  <a:ext cx="2196883" cy="369332"/>
                </a:xfrm>
                <a:prstGeom prst="rect">
                  <a:avLst/>
                </a:prstGeom>
                <a:blipFill>
                  <a:blip r:embed="rId5"/>
                  <a:stretch>
                    <a:fillRect l="-2778" b="-28333"/>
                  </a:stretch>
                </a:blipFill>
              </p:spPr>
              <p:txBody>
                <a:bodyPr/>
                <a:lstStyle/>
                <a:p>
                  <a:r>
                    <a:rPr lang="en-US">
                      <a:noFill/>
                    </a:rPr>
                    <a:t> </a:t>
                  </a:r>
                </a:p>
              </p:txBody>
            </p:sp>
          </mc:Fallback>
        </mc:AlternateContent>
        <p:sp>
          <p:nvSpPr>
            <p:cNvPr id="17" name="TextBox 16"/>
            <p:cNvSpPr txBox="1"/>
            <p:nvPr/>
          </p:nvSpPr>
          <p:spPr>
            <a:xfrm>
              <a:off x="3782290" y="5584983"/>
              <a:ext cx="458780" cy="461665"/>
            </a:xfrm>
            <a:prstGeom prst="rect">
              <a:avLst/>
            </a:prstGeom>
            <a:noFill/>
          </p:spPr>
          <p:txBody>
            <a:bodyPr wrap="none" rtlCol="0">
              <a:spAutoFit/>
            </a:bodyPr>
            <a:lstStyle/>
            <a:p>
              <a:r>
                <a:rPr lang="en-US" dirty="0"/>
                <a:t>so</a:t>
              </a:r>
            </a:p>
          </p:txBody>
        </p:sp>
      </p:grpSp>
      <p:sp>
        <p:nvSpPr>
          <p:cNvPr id="18" name="TextBox 17"/>
          <p:cNvSpPr txBox="1"/>
          <p:nvPr/>
        </p:nvSpPr>
        <p:spPr>
          <a:xfrm>
            <a:off x="578423" y="4733147"/>
            <a:ext cx="7633614" cy="461665"/>
          </a:xfrm>
          <a:prstGeom prst="rect">
            <a:avLst/>
          </a:prstGeom>
          <a:noFill/>
        </p:spPr>
        <p:txBody>
          <a:bodyPr wrap="square" rtlCol="0">
            <a:spAutoFit/>
          </a:bodyPr>
          <a:lstStyle/>
          <a:p>
            <a:r>
              <a:rPr lang="en-US" dirty="0"/>
              <a:t>Note that by mass conservation,</a:t>
            </a:r>
          </a:p>
        </p:txBody>
      </p:sp>
      <mc:AlternateContent xmlns:mc="http://schemas.openxmlformats.org/markup-compatibility/2006" xmlns:a14="http://schemas.microsoft.com/office/drawing/2010/main">
        <mc:Choice Requires="a14">
          <p:sp>
            <p:nvSpPr>
              <p:cNvPr id="3" name="TextBox 2"/>
              <p:cNvSpPr txBox="1"/>
              <p:nvPr/>
            </p:nvSpPr>
            <p:spPr>
              <a:xfrm>
                <a:off x="6945284" y="2602901"/>
                <a:ext cx="156927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𝑘</m:t>
                      </m:r>
                      <m:r>
                        <a:rPr lang="en-US" i="1">
                          <a:latin typeface="Cambria Math" panose="02040503050406030204" pitchFamily="18" charset="0"/>
                        </a:rPr>
                        <m:t>=1,…,</m:t>
                      </m:r>
                      <m:r>
                        <a:rPr lang="en-US" i="1">
                          <a:latin typeface="Cambria Math" panose="02040503050406030204" pitchFamily="18" charset="0"/>
                        </a:rPr>
                        <m:t>𝑁</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6945284" y="2602901"/>
                <a:ext cx="1569276" cy="369332"/>
              </a:xfrm>
              <a:prstGeom prst="rect">
                <a:avLst/>
              </a:prstGeom>
              <a:blipFill>
                <a:blip r:embed="rId6"/>
                <a:stretch>
                  <a:fillRect l="-4264" r="-3488" b="-8197"/>
                </a:stretch>
              </a:blipFill>
            </p:spPr>
            <p:txBody>
              <a:bodyPr/>
              <a:lstStyle/>
              <a:p>
                <a:r>
                  <a:rPr lang="en-US">
                    <a:noFill/>
                  </a:rPr>
                  <a:t> </a:t>
                </a:r>
              </a:p>
            </p:txBody>
          </p:sp>
        </mc:Fallback>
      </mc:AlternateContent>
    </p:spTree>
    <p:extLst>
      <p:ext uri="{BB962C8B-B14F-4D97-AF65-F5344CB8AC3E}">
        <p14:creationId xmlns:p14="http://schemas.microsoft.com/office/powerpoint/2010/main" val="2855723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Neutral Species Flux</a:t>
            </a:r>
          </a:p>
        </p:txBody>
      </p:sp>
      <p:sp>
        <p:nvSpPr>
          <p:cNvPr id="3" name="TextBox 2"/>
          <p:cNvSpPr txBox="1"/>
          <p:nvPr/>
        </p:nvSpPr>
        <p:spPr>
          <a:xfrm>
            <a:off x="753753" y="1602923"/>
            <a:ext cx="6143028" cy="461665"/>
          </a:xfrm>
          <a:prstGeom prst="rect">
            <a:avLst/>
          </a:prstGeom>
          <a:noFill/>
        </p:spPr>
        <p:txBody>
          <a:bodyPr wrap="none" rtlCol="0">
            <a:spAutoFit/>
          </a:bodyPr>
          <a:lstStyle/>
          <a:p>
            <a:r>
              <a:rPr lang="en-US" dirty="0"/>
              <a:t>In </a:t>
            </a:r>
            <a:r>
              <a:rPr lang="en-US" dirty="0" err="1"/>
              <a:t>Fickian</a:t>
            </a:r>
            <a:r>
              <a:rPr lang="en-US" dirty="0"/>
              <a:t> form the deterministic species flux is,</a:t>
            </a:r>
          </a:p>
        </p:txBody>
      </p:sp>
      <mc:AlternateContent xmlns:mc="http://schemas.openxmlformats.org/markup-compatibility/2006" xmlns:a14="http://schemas.microsoft.com/office/drawing/2010/main">
        <mc:Choice Requires="a14">
          <p:sp>
            <p:nvSpPr>
              <p:cNvPr id="10" name="Rectangle 9"/>
              <p:cNvSpPr/>
              <p:nvPr/>
            </p:nvSpPr>
            <p:spPr>
              <a:xfrm>
                <a:off x="1655240" y="2332598"/>
                <a:ext cx="4437369" cy="9221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b="1" i="1">
                                  <a:latin typeface="Cambria Math" panose="02040503050406030204" pitchFamily="18" charset="0"/>
                                </a:rPr>
                                <m:t>𝑭</m:t>
                              </m:r>
                            </m:e>
                            <m:sub>
                              <m:r>
                                <a:rPr lang="en-US" i="1">
                                  <a:latin typeface="Cambria Math" panose="02040503050406030204" pitchFamily="18" charset="0"/>
                                </a:rPr>
                                <m:t>𝑘</m:t>
                              </m:r>
                            </m:sub>
                          </m:sSub>
                        </m:e>
                      </m:acc>
                      <m:r>
                        <a:rPr lang="en-US" i="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a:rPr lang="en-US" i="1">
                              <a:latin typeface="Cambria Math" panose="02040503050406030204" pitchFamily="18" charset="0"/>
                              <a:ea typeface="Cambria Math" panose="02040503050406030204" pitchFamily="18" charset="0"/>
                            </a:rPr>
                            <m:t>𝑘</m:t>
                          </m:r>
                        </m:sub>
                      </m:sSub>
                      <m:nary>
                        <m:naryPr>
                          <m:chr m:val="∑"/>
                          <m:limLoc m:val="subSup"/>
                          <m:ctrlPr>
                            <a:rPr lang="en-US" i="1">
                              <a:latin typeface="Cambria Math" panose="02040503050406030204" pitchFamily="18" charset="0"/>
                              <a:ea typeface="Cambria Math" panose="02040503050406030204" pitchFamily="18" charset="0"/>
                            </a:rPr>
                          </m:ctrlPr>
                        </m:naryPr>
                        <m:sub>
                          <m:r>
                            <m:rPr>
                              <m:brk m:alnAt="25"/>
                            </m:rPr>
                            <a:rPr lang="en-US" i="1">
                              <a:latin typeface="Cambria Math" panose="02040503050406030204" pitchFamily="18" charset="0"/>
                              <a:ea typeface="Cambria Math" panose="02040503050406030204" pitchFamily="18" charset="0"/>
                            </a:rPr>
                            <m:t>𝑗</m:t>
                          </m:r>
                        </m:sub>
                        <m:sup>
                          <m:r>
                            <a:rPr lang="en-US" i="1">
                              <a:latin typeface="Cambria Math" panose="02040503050406030204" pitchFamily="18" charset="0"/>
                              <a:ea typeface="Cambria Math" panose="02040503050406030204" pitchFamily="18" charset="0"/>
                            </a:rPr>
                            <m:t>𝑁</m:t>
                          </m:r>
                        </m:sup>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𝜒</m:t>
                              </m:r>
                            </m:e>
                            <m:sub>
                              <m:r>
                                <a:rPr lang="en-US" i="1">
                                  <a:latin typeface="Cambria Math" panose="02040503050406030204" pitchFamily="18" charset="0"/>
                                  <a:ea typeface="Cambria Math" panose="02040503050406030204" pitchFamily="18" charset="0"/>
                                </a:rPr>
                                <m:t>𝑘𝑗</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i="1">
                                      <a:latin typeface="Cambria Math" panose="02040503050406030204" pitchFamily="18" charset="0"/>
                                    </a:rPr>
                                    <m:t>𝒅</m:t>
                                  </m:r>
                                </m:e>
                                <m:sub>
                                  <m:r>
                                    <a:rPr lang="en-US" i="1">
                                      <a:latin typeface="Cambria Math" panose="02040503050406030204" pitchFamily="18" charset="0"/>
                                    </a:rPr>
                                    <m:t>𝑗</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𝜁</m:t>
                                  </m:r>
                                </m:e>
                                <m:sub>
                                  <m:r>
                                    <a:rPr lang="en-US" i="1">
                                      <a:latin typeface="Cambria Math" panose="02040503050406030204" pitchFamily="18" charset="0"/>
                                    </a:rPr>
                                    <m:t>𝑗</m:t>
                                  </m:r>
                                </m:sub>
                              </m:sSub>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num>
                                <m:den>
                                  <m:r>
                                    <a:rPr lang="en-US" i="1">
                                      <a:latin typeface="Cambria Math" panose="02040503050406030204" pitchFamily="18" charset="0"/>
                                      <a:ea typeface="Cambria Math" panose="02040503050406030204" pitchFamily="18" charset="0"/>
                                    </a:rPr>
                                    <m:t>𝑇</m:t>
                                  </m:r>
                                </m:den>
                              </m:f>
                            </m:e>
                          </m:d>
                        </m:e>
                      </m:nary>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1655240" y="2332598"/>
                <a:ext cx="4437369" cy="922176"/>
              </a:xfrm>
              <a:prstGeom prst="rect">
                <a:avLst/>
              </a:prstGeom>
              <a:blipFill>
                <a:blip r:embed="rId2"/>
                <a:stretch>
                  <a:fillRect/>
                </a:stretch>
              </a:blipFill>
            </p:spPr>
            <p:txBody>
              <a:bodyPr/>
              <a:lstStyle/>
              <a:p>
                <a:r>
                  <a:rPr lang="en-US">
                    <a:noFill/>
                  </a:rPr>
                  <a:t> </a:t>
                </a:r>
              </a:p>
            </p:txBody>
          </p:sp>
        </mc:Fallback>
      </mc:AlternateContent>
      <p:cxnSp>
        <p:nvCxnSpPr>
          <p:cNvPr id="14" name="Straight Arrow Connector 13"/>
          <p:cNvCxnSpPr/>
          <p:nvPr/>
        </p:nvCxnSpPr>
        <p:spPr>
          <a:xfrm>
            <a:off x="3873922" y="3047202"/>
            <a:ext cx="0" cy="302282"/>
          </a:xfrm>
          <a:prstGeom prst="straightConnector1">
            <a:avLst/>
          </a:prstGeom>
          <a:ln w="19050">
            <a:solidFill>
              <a:srgbClr val="7030A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517782" y="3345669"/>
            <a:ext cx="1858411" cy="307777"/>
          </a:xfrm>
          <a:prstGeom prst="rect">
            <a:avLst/>
          </a:prstGeom>
          <a:noFill/>
        </p:spPr>
        <p:txBody>
          <a:bodyPr wrap="square" rtlCol="0">
            <a:spAutoFit/>
          </a:bodyPr>
          <a:lstStyle/>
          <a:p>
            <a:pPr algn="ctr"/>
            <a:r>
              <a:rPr lang="en-US" sz="1400" dirty="0">
                <a:solidFill>
                  <a:srgbClr val="7030A0"/>
                </a:solidFill>
                <a:latin typeface="Arial" pitchFamily="34" charset="0"/>
                <a:cs typeface="Arial" pitchFamily="34" charset="0"/>
              </a:rPr>
              <a:t>Diffusion Coefficients</a:t>
            </a:r>
          </a:p>
        </p:txBody>
      </p:sp>
      <mc:AlternateContent xmlns:mc="http://schemas.openxmlformats.org/markup-compatibility/2006">
        <mc:Choice xmlns:a14="http://schemas.microsoft.com/office/drawing/2010/main" Requires="a14">
          <p:sp>
            <p:nvSpPr>
              <p:cNvPr id="12" name="Rectangle 11"/>
              <p:cNvSpPr/>
              <p:nvPr/>
            </p:nvSpPr>
            <p:spPr>
              <a:xfrm>
                <a:off x="1655240" y="4834887"/>
                <a:ext cx="3906839" cy="8631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1" i="1">
                              <a:latin typeface="Cambria Math" panose="02040503050406030204" pitchFamily="18" charset="0"/>
                            </a:rPr>
                            <m:t>𝒅</m:t>
                          </m:r>
                        </m:e>
                        <m:sub>
                          <m:r>
                            <a:rPr lang="en-US" i="1">
                              <a:latin typeface="Cambria Math" panose="02040503050406030204" pitchFamily="18" charset="0"/>
                            </a:rPr>
                            <m:t>𝑗</m:t>
                          </m:r>
                        </m:sub>
                      </m:sSub>
                      <m:r>
                        <a:rPr lang="en-US" i="1">
                          <a:latin typeface="Cambria Math" panose="02040503050406030204" pitchFamily="18" charset="0"/>
                        </a:rPr>
                        <m:t>=</m:t>
                      </m:r>
                      <m:nary>
                        <m:naryPr>
                          <m:chr m:val="∑"/>
                          <m:limLoc m:val="subSup"/>
                          <m:ctrlPr>
                            <a:rPr lang="en-US" i="1">
                              <a:latin typeface="Cambria Math" panose="02040503050406030204" pitchFamily="18" charset="0"/>
                            </a:rPr>
                          </m:ctrlPr>
                        </m:naryPr>
                        <m:sub>
                          <m:r>
                            <a:rPr lang="en-US" i="1">
                              <a:latin typeface="Cambria Math" panose="02040503050406030204" pitchFamily="18" charset="0"/>
                            </a:rPr>
                            <m:t>𝑖</m:t>
                          </m:r>
                        </m:sub>
                        <m:sup>
                          <m:r>
                            <a:rPr lang="en-US" i="1">
                              <a:latin typeface="Cambria Math" panose="02040503050406030204" pitchFamily="18" charset="0"/>
                            </a:rPr>
                            <m:t>𝑁</m:t>
                          </m:r>
                        </m:sup>
                        <m:e>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Γ</m:t>
                              </m:r>
                            </m:e>
                            <m:sub>
                              <m:r>
                                <a:rPr lang="en-US" i="1">
                                  <a:latin typeface="Cambria Math" panose="02040503050406030204" pitchFamily="18" charset="0"/>
                                </a:rPr>
                                <m:t>𝑗𝑖</m:t>
                              </m:r>
                            </m:sub>
                          </m:sSub>
                          <m:r>
                            <a:rPr lang="el-GR">
                              <a:latin typeface="Cambria Math" panose="02040503050406030204" pitchFamily="18" charset="0"/>
                              <a:ea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𝑤</m:t>
                              </m:r>
                            </m:e>
                            <m:sub>
                              <m:r>
                                <a:rPr lang="en-US" i="1">
                                  <a:latin typeface="Cambria Math" panose="02040503050406030204" pitchFamily="18" charset="0"/>
                                  <a:ea typeface="Cambria Math" panose="02040503050406030204" pitchFamily="18" charset="0"/>
                                </a:rPr>
                                <m:t>𝑖</m:t>
                              </m:r>
                            </m:sub>
                          </m:sSub>
                        </m:e>
                      </m:nary>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𝑚</m:t>
                                  </m:r>
                                </m:e>
                              </m:acc>
                              <m:r>
                                <a:rPr lang="en-US" i="1">
                                  <a:latin typeface="Cambria Math" panose="02040503050406030204" pitchFamily="18" charset="0"/>
                                  <a:ea typeface="Cambria Math" panose="02040503050406030204" pitchFamily="18" charset="0"/>
                                </a:rPr>
                                <m:t>𝜙</m:t>
                              </m:r>
                            </m:e>
                            <m:sub>
                              <m:r>
                                <a:rPr lang="en-US" i="1">
                                  <a:latin typeface="Cambria Math" panose="02040503050406030204" pitchFamily="18" charset="0"/>
                                  <a:ea typeface="Cambria Math" panose="02040503050406030204" pitchFamily="18" charset="0"/>
                                </a:rPr>
                                <m:t>𝑗</m:t>
                              </m:r>
                            </m:sub>
                          </m:sSub>
                        </m:num>
                        <m:den>
                          <m:r>
                            <a:rPr lang="en-US" i="1">
                              <a:latin typeface="Cambria Math" panose="02040503050406030204" pitchFamily="18" charset="0"/>
                              <a:ea typeface="Cambria Math" panose="02040503050406030204" pitchFamily="18" charset="0"/>
                            </a:rPr>
                            <m:t>𝜌</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𝐵</m:t>
                              </m:r>
                            </m:sub>
                          </m:sSub>
                          <m:r>
                            <a:rPr lang="en-US" i="1">
                              <a:latin typeface="Cambria Math" panose="02040503050406030204" pitchFamily="18" charset="0"/>
                            </a:rPr>
                            <m:t>𝑇</m:t>
                          </m:r>
                        </m:den>
                      </m:f>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𝑝</m:t>
                      </m:r>
                    </m:oMath>
                  </m:oMathPara>
                </a14:m>
                <a:endParaRPr lang="en-US" dirty="0"/>
              </a:p>
            </p:txBody>
          </p:sp>
        </mc:Choice>
        <mc:Fallback>
          <p:sp>
            <p:nvSpPr>
              <p:cNvPr id="12" name="Rectangle 11"/>
              <p:cNvSpPr>
                <a:spLocks noRot="1" noChangeAspect="1" noMove="1" noResize="1" noEditPoints="1" noAdjustHandles="1" noChangeArrowheads="1" noChangeShapeType="1" noTextEdit="1"/>
              </p:cNvSpPr>
              <p:nvPr/>
            </p:nvSpPr>
            <p:spPr>
              <a:xfrm>
                <a:off x="1655240" y="4834887"/>
                <a:ext cx="3906839" cy="863121"/>
              </a:xfrm>
              <a:prstGeom prst="rect">
                <a:avLst/>
              </a:prstGeom>
              <a:blipFill>
                <a:blip r:embed="rId3"/>
                <a:stretch>
                  <a:fillRect/>
                </a:stretch>
              </a:blipFill>
            </p:spPr>
            <p:txBody>
              <a:bodyPr/>
              <a:lstStyle/>
              <a:p>
                <a:r>
                  <a:rPr lang="en-US">
                    <a:noFill/>
                  </a:rPr>
                  <a:t> </a:t>
                </a:r>
              </a:p>
            </p:txBody>
          </p:sp>
        </mc:Fallback>
      </mc:AlternateContent>
      <p:sp>
        <p:nvSpPr>
          <p:cNvPr id="17" name="TextBox 16"/>
          <p:cNvSpPr txBox="1"/>
          <p:nvPr/>
        </p:nvSpPr>
        <p:spPr>
          <a:xfrm>
            <a:off x="591218" y="3980492"/>
            <a:ext cx="7670750" cy="461665"/>
          </a:xfrm>
          <a:prstGeom prst="rect">
            <a:avLst/>
          </a:prstGeom>
          <a:noFill/>
        </p:spPr>
        <p:txBody>
          <a:bodyPr wrap="square" rtlCol="0">
            <a:spAutoFit/>
          </a:bodyPr>
          <a:lstStyle/>
          <a:p>
            <a:r>
              <a:rPr lang="en-US" dirty="0"/>
              <a:t>where the diffusion driving force, </a:t>
            </a:r>
            <a:r>
              <a:rPr lang="en-US" b="1" i="1" dirty="0"/>
              <a:t>d</a:t>
            </a:r>
            <a:r>
              <a:rPr lang="en-US" dirty="0"/>
              <a:t>,  for neutral species is,</a:t>
            </a:r>
          </a:p>
        </p:txBody>
      </p:sp>
      <p:cxnSp>
        <p:nvCxnSpPr>
          <p:cNvPr id="18" name="Straight Arrow Connector 17"/>
          <p:cNvCxnSpPr/>
          <p:nvPr/>
        </p:nvCxnSpPr>
        <p:spPr>
          <a:xfrm>
            <a:off x="5365595" y="3061899"/>
            <a:ext cx="0" cy="302282"/>
          </a:xfrm>
          <a:prstGeom prst="straightConnector1">
            <a:avLst/>
          </a:prstGeom>
          <a:ln w="1905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914618" y="3355268"/>
            <a:ext cx="1858411" cy="523220"/>
          </a:xfrm>
          <a:prstGeom prst="rect">
            <a:avLst/>
          </a:prstGeom>
          <a:noFill/>
        </p:spPr>
        <p:txBody>
          <a:bodyPr wrap="square" rtlCol="0">
            <a:spAutoFit/>
          </a:bodyPr>
          <a:lstStyle/>
          <a:p>
            <a:pPr algn="ctr"/>
            <a:r>
              <a:rPr lang="en-US" sz="1400" dirty="0">
                <a:solidFill>
                  <a:srgbClr val="FF0000"/>
                </a:solidFill>
                <a:latin typeface="Arial" pitchFamily="34" charset="0"/>
                <a:cs typeface="Arial" pitchFamily="34" charset="0"/>
              </a:rPr>
              <a:t>Thermal Diffusion term</a:t>
            </a:r>
          </a:p>
        </p:txBody>
      </p:sp>
      <p:cxnSp>
        <p:nvCxnSpPr>
          <p:cNvPr id="20" name="Straight Arrow Connector 19"/>
          <p:cNvCxnSpPr/>
          <p:nvPr/>
        </p:nvCxnSpPr>
        <p:spPr>
          <a:xfrm>
            <a:off x="3446985" y="5544749"/>
            <a:ext cx="0" cy="302282"/>
          </a:xfrm>
          <a:prstGeom prst="straightConnector1">
            <a:avLst/>
          </a:prstGeom>
          <a:ln w="19050">
            <a:solidFill>
              <a:schemeClr val="accent2"/>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309967" y="5853342"/>
            <a:ext cx="1858411" cy="523220"/>
          </a:xfrm>
          <a:prstGeom prst="rect">
            <a:avLst/>
          </a:prstGeom>
          <a:noFill/>
        </p:spPr>
        <p:txBody>
          <a:bodyPr wrap="square" rtlCol="0">
            <a:spAutoFit/>
          </a:bodyPr>
          <a:lstStyle/>
          <a:p>
            <a:pPr algn="ctr"/>
            <a:r>
              <a:rPr lang="en-US" sz="1400" dirty="0">
                <a:solidFill>
                  <a:schemeClr val="accent2"/>
                </a:solidFill>
                <a:latin typeface="Arial" pitchFamily="34" charset="0"/>
                <a:cs typeface="Arial" pitchFamily="34" charset="0"/>
              </a:rPr>
              <a:t>Concentration Gradient term</a:t>
            </a:r>
          </a:p>
        </p:txBody>
      </p:sp>
      <p:cxnSp>
        <p:nvCxnSpPr>
          <p:cNvPr id="22" name="Straight Arrow Connector 21"/>
          <p:cNvCxnSpPr/>
          <p:nvPr/>
        </p:nvCxnSpPr>
        <p:spPr>
          <a:xfrm>
            <a:off x="4892358" y="5688073"/>
            <a:ext cx="0" cy="302282"/>
          </a:xfrm>
          <a:prstGeom prst="straightConnector1">
            <a:avLst/>
          </a:prstGeom>
          <a:ln w="19050">
            <a:solidFill>
              <a:srgbClr val="3366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309529" y="5950488"/>
            <a:ext cx="1858411" cy="307777"/>
          </a:xfrm>
          <a:prstGeom prst="rect">
            <a:avLst/>
          </a:prstGeom>
          <a:noFill/>
        </p:spPr>
        <p:txBody>
          <a:bodyPr wrap="square" rtlCol="0">
            <a:spAutoFit/>
          </a:bodyPr>
          <a:lstStyle/>
          <a:p>
            <a:pPr algn="ctr"/>
            <a:r>
              <a:rPr lang="en-US" sz="1400" dirty="0" err="1">
                <a:solidFill>
                  <a:srgbClr val="336600"/>
                </a:solidFill>
                <a:latin typeface="Arial" pitchFamily="34" charset="0"/>
                <a:cs typeface="Arial" pitchFamily="34" charset="0"/>
              </a:rPr>
              <a:t>Barodiffusion</a:t>
            </a:r>
            <a:r>
              <a:rPr lang="en-US" sz="1400" dirty="0">
                <a:solidFill>
                  <a:srgbClr val="336600"/>
                </a:solidFill>
                <a:latin typeface="Arial" pitchFamily="34" charset="0"/>
                <a:cs typeface="Arial" pitchFamily="34" charset="0"/>
              </a:rPr>
              <a:t> term</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FD468C35-043D-4922-8383-8080EE7C0978}"/>
                  </a:ext>
                </a:extLst>
              </p:cNvPr>
              <p:cNvSpPr txBox="1"/>
              <p:nvPr/>
            </p:nvSpPr>
            <p:spPr>
              <a:xfrm>
                <a:off x="7112127" y="5081781"/>
                <a:ext cx="1496755" cy="369332"/>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𝑤</m:t>
                          </m:r>
                        </m:e>
                        <m:sub>
                          <m:r>
                            <a:rPr lang="en-US" i="1">
                              <a:latin typeface="Cambria Math" panose="02040503050406030204" pitchFamily="18" charset="0"/>
                              <a:ea typeface="Cambria Math" panose="02040503050406030204" pitchFamily="18" charset="0"/>
                            </a:rPr>
                            <m:t>𝑘</m:t>
                          </m:r>
                        </m:sub>
                      </m:sSub>
                      <m:r>
                        <a:rPr lang="en-US" i="1" smtClean="0">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a:rPr lang="en-US" i="1">
                              <a:latin typeface="Cambria Math" panose="02040503050406030204" pitchFamily="18" charset="0"/>
                              <a:ea typeface="Cambria Math" panose="02040503050406030204" pitchFamily="18" charset="0"/>
                            </a:rPr>
                            <m:t>𝑘</m:t>
                          </m:r>
                        </m:sub>
                      </m:sSub>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𝜌</m:t>
                      </m:r>
                    </m:oMath>
                  </m:oMathPara>
                </a14:m>
                <a:endParaRPr lang="en-US" dirty="0"/>
              </a:p>
            </p:txBody>
          </p:sp>
        </mc:Choice>
        <mc:Fallback>
          <p:sp>
            <p:nvSpPr>
              <p:cNvPr id="4" name="TextBox 3">
                <a:extLst>
                  <a:ext uri="{FF2B5EF4-FFF2-40B4-BE49-F238E27FC236}">
                    <a16:creationId xmlns:a16="http://schemas.microsoft.com/office/drawing/2014/main" id="{FD468C35-043D-4922-8383-8080EE7C0978}"/>
                  </a:ext>
                </a:extLst>
              </p:cNvPr>
              <p:cNvSpPr txBox="1">
                <a:spLocks noRot="1" noChangeAspect="1" noMove="1" noResize="1" noEditPoints="1" noAdjustHandles="1" noChangeArrowheads="1" noChangeShapeType="1" noTextEdit="1"/>
              </p:cNvSpPr>
              <p:nvPr/>
            </p:nvSpPr>
            <p:spPr>
              <a:xfrm>
                <a:off x="7112127" y="5081781"/>
                <a:ext cx="1496755" cy="369332"/>
              </a:xfrm>
              <a:prstGeom prst="rect">
                <a:avLst/>
              </a:prstGeom>
              <a:blipFill>
                <a:blip r:embed="rId4"/>
                <a:stretch>
                  <a:fillRect l="-2449" r="-4490" b="-36667"/>
                </a:stretch>
              </a:blipFill>
            </p:spPr>
            <p:txBody>
              <a:bodyPr/>
              <a:lstStyle/>
              <a:p>
                <a:r>
                  <a:rPr lang="en-US">
                    <a:noFill/>
                  </a:rPr>
                  <a:t> </a:t>
                </a:r>
              </a:p>
            </p:txBody>
          </p:sp>
        </mc:Fallback>
      </mc:AlternateContent>
    </p:spTree>
    <p:extLst>
      <p:ext uri="{BB962C8B-B14F-4D97-AF65-F5344CB8AC3E}">
        <p14:creationId xmlns:p14="http://schemas.microsoft.com/office/powerpoint/2010/main" val="3958302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Onsager form</a:t>
            </a:r>
          </a:p>
        </p:txBody>
      </p:sp>
      <p:sp>
        <p:nvSpPr>
          <p:cNvPr id="3" name="TextBox 2"/>
          <p:cNvSpPr txBox="1"/>
          <p:nvPr/>
        </p:nvSpPr>
        <p:spPr>
          <a:xfrm>
            <a:off x="753753" y="1602923"/>
            <a:ext cx="6782626" cy="461665"/>
          </a:xfrm>
          <a:prstGeom prst="rect">
            <a:avLst/>
          </a:prstGeom>
          <a:noFill/>
        </p:spPr>
        <p:txBody>
          <a:bodyPr wrap="none" rtlCol="0">
            <a:spAutoFit/>
          </a:bodyPr>
          <a:lstStyle/>
          <a:p>
            <a:r>
              <a:rPr lang="en-US" dirty="0"/>
              <a:t>The deterministic species flux may also be written as,</a:t>
            </a:r>
          </a:p>
        </p:txBody>
      </p:sp>
      <mc:AlternateContent xmlns:mc="http://schemas.openxmlformats.org/markup-compatibility/2006" xmlns:a14="http://schemas.microsoft.com/office/drawing/2010/main">
        <mc:Choice Requires="a14">
          <p:sp>
            <p:nvSpPr>
              <p:cNvPr id="7" name="Rectangle 6"/>
              <p:cNvSpPr/>
              <p:nvPr/>
            </p:nvSpPr>
            <p:spPr>
              <a:xfrm>
                <a:off x="1194762" y="2301583"/>
                <a:ext cx="4759315" cy="9221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b="1" i="1">
                                  <a:latin typeface="Cambria Math" panose="02040503050406030204" pitchFamily="18" charset="0"/>
                                </a:rPr>
                                <m:t>𝑭</m:t>
                              </m:r>
                            </m:e>
                            <m:sub>
                              <m:r>
                                <a:rPr lang="en-US" i="1">
                                  <a:latin typeface="Cambria Math" panose="02040503050406030204" pitchFamily="18" charset="0"/>
                                </a:rPr>
                                <m:t>𝑘</m:t>
                              </m:r>
                            </m:sub>
                          </m:sSub>
                        </m:e>
                      </m:acc>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𝑇</m:t>
                          </m:r>
                        </m:den>
                      </m:f>
                      <m:nary>
                        <m:naryPr>
                          <m:chr m:val="∑"/>
                          <m:limLoc m:val="subSup"/>
                          <m:ctrlPr>
                            <a:rPr lang="en-US" i="1">
                              <a:latin typeface="Cambria Math" panose="02040503050406030204" pitchFamily="18" charset="0"/>
                            </a:rPr>
                          </m:ctrlPr>
                        </m:naryPr>
                        <m:sub>
                          <m:r>
                            <m:rPr>
                              <m:brk m:alnAt="25"/>
                            </m:rPr>
                            <a:rPr lang="en-US" i="1">
                              <a:latin typeface="Cambria Math" panose="02040503050406030204" pitchFamily="18" charset="0"/>
                            </a:rPr>
                            <m:t>𝑗</m:t>
                          </m:r>
                        </m:sub>
                        <m:sup>
                          <m:r>
                            <a:rPr lang="en-US" i="1">
                              <a:latin typeface="Cambria Math" panose="02040503050406030204" pitchFamily="18" charset="0"/>
                            </a:rPr>
                            <m:t>𝑁</m:t>
                          </m:r>
                        </m:sup>
                        <m:e>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𝑘𝑗</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rPr>
                                    <m:t>𝑇</m:t>
                                  </m:r>
                                </m:sub>
                              </m:s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rPr>
                                    <m:t>𝑗</m:t>
                                  </m:r>
                                </m:sub>
                              </m:sSub>
                              <m:r>
                                <a:rPr lang="en-US" b="1"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𝜉</m:t>
                                  </m:r>
                                </m:e>
                                <m:sub>
                                  <m:r>
                                    <a:rPr lang="en-US" i="1">
                                      <a:latin typeface="Cambria Math" panose="02040503050406030204" pitchFamily="18" charset="0"/>
                                      <a:ea typeface="Cambria Math" panose="02040503050406030204" pitchFamily="18" charset="0"/>
                                    </a:rPr>
                                    <m:t>𝑗</m:t>
                                  </m:r>
                                </m:sub>
                              </m:sSub>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num>
                                <m:den>
                                  <m:r>
                                    <a:rPr lang="en-US" i="1">
                                      <a:latin typeface="Cambria Math" panose="02040503050406030204" pitchFamily="18" charset="0"/>
                                      <a:ea typeface="Cambria Math" panose="02040503050406030204" pitchFamily="18" charset="0"/>
                                    </a:rPr>
                                    <m:t>𝑇</m:t>
                                  </m:r>
                                </m:den>
                              </m:f>
                            </m:e>
                          </m:d>
                        </m:e>
                      </m:nary>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1194762" y="2301583"/>
                <a:ext cx="4759315" cy="922176"/>
              </a:xfrm>
              <a:prstGeom prst="rect">
                <a:avLst/>
              </a:prstGeom>
              <a:blipFill>
                <a:blip r:embed="rId2"/>
                <a:stretch>
                  <a:fillRect/>
                </a:stretch>
              </a:blipFill>
            </p:spPr>
            <p:txBody>
              <a:bodyPr/>
              <a:lstStyle/>
              <a:p>
                <a:r>
                  <a:rPr lang="en-US">
                    <a:noFill/>
                  </a:rPr>
                  <a:t> </a:t>
                </a:r>
              </a:p>
            </p:txBody>
          </p:sp>
        </mc:Fallback>
      </mc:AlternateContent>
      <p:cxnSp>
        <p:nvCxnSpPr>
          <p:cNvPr id="14" name="Straight Arrow Connector 13"/>
          <p:cNvCxnSpPr>
            <a:endCxn id="15" idx="1"/>
          </p:cNvCxnSpPr>
          <p:nvPr/>
        </p:nvCxnSpPr>
        <p:spPr>
          <a:xfrm>
            <a:off x="3424845" y="2963489"/>
            <a:ext cx="53515" cy="502251"/>
          </a:xfrm>
          <a:prstGeom prst="straightConnector1">
            <a:avLst/>
          </a:prstGeom>
          <a:ln w="19050">
            <a:solidFill>
              <a:srgbClr val="7030A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478360" y="3311851"/>
            <a:ext cx="1858411" cy="307777"/>
          </a:xfrm>
          <a:prstGeom prst="rect">
            <a:avLst/>
          </a:prstGeom>
          <a:noFill/>
        </p:spPr>
        <p:txBody>
          <a:bodyPr wrap="square" rtlCol="0">
            <a:spAutoFit/>
          </a:bodyPr>
          <a:lstStyle/>
          <a:p>
            <a:pPr algn="ctr"/>
            <a:r>
              <a:rPr lang="en-US" sz="1400" dirty="0">
                <a:solidFill>
                  <a:srgbClr val="7030A0"/>
                </a:solidFill>
                <a:latin typeface="Arial" pitchFamily="34" charset="0"/>
                <a:cs typeface="Arial" pitchFamily="34" charset="0"/>
              </a:rPr>
              <a:t>Onsager Coefficients</a:t>
            </a:r>
          </a:p>
        </p:txBody>
      </p:sp>
      <mc:AlternateContent xmlns:mc="http://schemas.openxmlformats.org/markup-compatibility/2006">
        <mc:Choice xmlns:a14="http://schemas.microsoft.com/office/drawing/2010/main" Requires="a14">
          <p:sp>
            <p:nvSpPr>
              <p:cNvPr id="12" name="Rectangle 11"/>
              <p:cNvSpPr/>
              <p:nvPr/>
            </p:nvSpPr>
            <p:spPr>
              <a:xfrm>
                <a:off x="807016" y="4391362"/>
                <a:ext cx="7201097" cy="92217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rPr>
                            <m:t>𝑇</m:t>
                          </m:r>
                        </m:sub>
                      </m:s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rPr>
                            <m:t>𝑗</m:t>
                          </m:r>
                        </m:sub>
                      </m:sSub>
                      <m:r>
                        <a:rPr lang="en-US" i="1">
                          <a:latin typeface="Cambria Math" panose="02040503050406030204" pitchFamily="18" charset="0"/>
                        </a:rPr>
                        <m:t>(</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𝑤</m:t>
                              </m:r>
                            </m:e>
                            <m:sub>
                              <m:r>
                                <a:rPr lang="en-US" i="1">
                                  <a:latin typeface="Cambria Math" panose="02040503050406030204" pitchFamily="18" charset="0"/>
                                </a:rPr>
                                <m:t>𝑖</m:t>
                              </m:r>
                            </m:sub>
                          </m:sSub>
                        </m:e>
                      </m:d>
                      <m:r>
                        <a:rPr lang="en-US" i="1">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m:t>
                      </m:r>
                      <m:r>
                        <a:rPr lang="en-US" i="1">
                          <a:latin typeface="Cambria Math" panose="02040503050406030204" pitchFamily="18" charset="0"/>
                        </a:rPr>
                        <m:t>𝑇</m:t>
                      </m:r>
                      <m:r>
                        <a:rPr lang="en-US" i="1">
                          <a:latin typeface="Cambria Math" panose="02040503050406030204" pitchFamily="18" charset="0"/>
                        </a:rPr>
                        <m:t>)=</m:t>
                      </m:r>
                      <m:nary>
                        <m:naryPr>
                          <m:chr m:val="∑"/>
                          <m:limLoc m:val="subSup"/>
                          <m:ctrlPr>
                            <a:rPr lang="en-US" i="1">
                              <a:latin typeface="Cambria Math" panose="02040503050406030204" pitchFamily="18" charset="0"/>
                            </a:rPr>
                          </m:ctrlPr>
                        </m:naryPr>
                        <m:sub>
                          <m:r>
                            <a:rPr lang="en-US" i="1">
                              <a:latin typeface="Cambria Math" panose="02040503050406030204" pitchFamily="18" charset="0"/>
                            </a:rPr>
                            <m:t>𝑖</m:t>
                          </m:r>
                        </m:sub>
                        <m:sup>
                          <m:r>
                            <a:rPr lang="en-US" i="1">
                              <a:latin typeface="Cambria Math" panose="02040503050406030204" pitchFamily="18" charset="0"/>
                            </a:rPr>
                            <m:t>𝑁</m:t>
                          </m:r>
                        </m:sup>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ea typeface="Cambria Math" panose="02040503050406030204" pitchFamily="18" charset="0"/>
                                        </a:rPr>
                                        <m:t>𝑖</m:t>
                                      </m:r>
                                    </m:sub>
                                  </m:sSub>
                                </m:num>
                                <m:den>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𝑤</m:t>
                                      </m:r>
                                    </m:e>
                                    <m:sub>
                                      <m:r>
                                        <a:rPr lang="en-US" i="1">
                                          <a:latin typeface="Cambria Math" panose="02040503050406030204" pitchFamily="18" charset="0"/>
                                          <a:ea typeface="Cambria Math" panose="02040503050406030204" pitchFamily="18" charset="0"/>
                                        </a:rPr>
                                        <m:t>𝑖</m:t>
                                      </m:r>
                                    </m:sub>
                                  </m:sSub>
                                </m:den>
                              </m:f>
                            </m:e>
                          </m:d>
                          <m:r>
                            <a:rPr lang="el-GR">
                              <a:latin typeface="Cambria Math" panose="02040503050406030204" pitchFamily="18" charset="0"/>
                              <a:ea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𝑤</m:t>
                              </m:r>
                            </m:e>
                            <m:sub>
                              <m:r>
                                <a:rPr lang="en-US" i="1">
                                  <a:latin typeface="Cambria Math" panose="02040503050406030204" pitchFamily="18" charset="0"/>
                                  <a:ea typeface="Cambria Math" panose="02040503050406030204" pitchFamily="18" charset="0"/>
                                </a:rPr>
                                <m:t>𝑖</m:t>
                              </m:r>
                            </m:sub>
                          </m:sSub>
                        </m:e>
                      </m:nary>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ea typeface="Cambria Math" panose="02040503050406030204" pitchFamily="18" charset="0"/>
                                    </a:rPr>
                                    <m:t>𝑗</m:t>
                                  </m:r>
                                </m:sub>
                              </m:sSub>
                            </m:num>
                            <m:den>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𝑝</m:t>
                              </m:r>
                            </m:den>
                          </m:f>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𝑝</m:t>
                      </m:r>
                    </m:oMath>
                  </m:oMathPara>
                </a14:m>
                <a:endParaRPr lang="en-US" dirty="0"/>
              </a:p>
            </p:txBody>
          </p:sp>
        </mc:Choice>
        <mc:Fallback>
          <p:sp>
            <p:nvSpPr>
              <p:cNvPr id="12" name="Rectangle 11"/>
              <p:cNvSpPr>
                <a:spLocks noRot="1" noChangeAspect="1" noMove="1" noResize="1" noEditPoints="1" noAdjustHandles="1" noChangeArrowheads="1" noChangeShapeType="1" noTextEdit="1"/>
              </p:cNvSpPr>
              <p:nvPr/>
            </p:nvSpPr>
            <p:spPr>
              <a:xfrm>
                <a:off x="807016" y="4391362"/>
                <a:ext cx="7201097" cy="922176"/>
              </a:xfrm>
              <a:prstGeom prst="rect">
                <a:avLst/>
              </a:prstGeom>
              <a:blipFill>
                <a:blip r:embed="rId3"/>
                <a:stretch>
                  <a:fillRect/>
                </a:stretch>
              </a:blipFill>
            </p:spPr>
            <p:txBody>
              <a:bodyPr/>
              <a:lstStyle/>
              <a:p>
                <a:r>
                  <a:rPr lang="en-US">
                    <a:noFill/>
                  </a:rPr>
                  <a:t> </a:t>
                </a:r>
              </a:p>
            </p:txBody>
          </p:sp>
        </mc:Fallback>
      </mc:AlternateContent>
      <p:sp>
        <p:nvSpPr>
          <p:cNvPr id="16" name="TextBox 15"/>
          <p:cNvSpPr txBox="1"/>
          <p:nvPr/>
        </p:nvSpPr>
        <p:spPr>
          <a:xfrm>
            <a:off x="880884" y="3824813"/>
            <a:ext cx="7152984" cy="461665"/>
          </a:xfrm>
          <a:prstGeom prst="rect">
            <a:avLst/>
          </a:prstGeom>
          <a:noFill/>
        </p:spPr>
        <p:txBody>
          <a:bodyPr wrap="none" rtlCol="0">
            <a:spAutoFit/>
          </a:bodyPr>
          <a:lstStyle/>
          <a:p>
            <a:r>
              <a:rPr lang="en-US" dirty="0"/>
              <a:t>where the gradient of chemical potential at constant </a:t>
            </a:r>
            <a:r>
              <a:rPr lang="en-US" i="1" dirty="0"/>
              <a:t>T</a:t>
            </a:r>
            <a:r>
              <a:rPr lang="en-US" dirty="0"/>
              <a:t> is,</a:t>
            </a:r>
          </a:p>
        </p:txBody>
      </p:sp>
      <p:sp>
        <p:nvSpPr>
          <p:cNvPr id="18" name="TextBox 17"/>
          <p:cNvSpPr txBox="1"/>
          <p:nvPr/>
        </p:nvSpPr>
        <p:spPr>
          <a:xfrm>
            <a:off x="973246" y="5561417"/>
            <a:ext cx="7635047" cy="830997"/>
          </a:xfrm>
          <a:prstGeom prst="rect">
            <a:avLst/>
          </a:prstGeom>
          <a:noFill/>
        </p:spPr>
        <p:txBody>
          <a:bodyPr wrap="square" rtlCol="0">
            <a:spAutoFit/>
          </a:bodyPr>
          <a:lstStyle/>
          <a:p>
            <a:r>
              <a:rPr lang="en-US" dirty="0"/>
              <a:t>We may match the transport coefficients in the </a:t>
            </a:r>
            <a:r>
              <a:rPr lang="en-US" dirty="0" err="1"/>
              <a:t>Fickian</a:t>
            </a:r>
            <a:r>
              <a:rPr lang="en-US" dirty="0"/>
              <a:t> form to the coefficients in the Onsager form.</a:t>
            </a:r>
          </a:p>
        </p:txBody>
      </p:sp>
    </p:spTree>
    <p:extLst>
      <p:ext uri="{BB962C8B-B14F-4D97-AF65-F5344CB8AC3E}">
        <p14:creationId xmlns:p14="http://schemas.microsoft.com/office/powerpoint/2010/main" val="537399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Stochastic Species Flux</a:t>
            </a:r>
          </a:p>
        </p:txBody>
      </p:sp>
      <mc:AlternateContent xmlns:mc="http://schemas.openxmlformats.org/markup-compatibility/2006" xmlns:a14="http://schemas.microsoft.com/office/drawing/2010/main">
        <mc:Choice Requires="a14">
          <p:sp>
            <p:nvSpPr>
              <p:cNvPr id="3" name="TextBox 2"/>
              <p:cNvSpPr txBox="1"/>
              <p:nvPr/>
            </p:nvSpPr>
            <p:spPr>
              <a:xfrm>
                <a:off x="1537855" y="4599466"/>
                <a:ext cx="3723520" cy="7977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b="1" i="1">
                                  <a:latin typeface="Cambria Math" panose="02040503050406030204" pitchFamily="18" charset="0"/>
                                </a:rPr>
                                <m:t>𝑭</m:t>
                              </m:r>
                            </m:e>
                            <m:sub>
                              <m:r>
                                <a:rPr lang="en-US" i="1">
                                  <a:latin typeface="Cambria Math" panose="02040503050406030204" pitchFamily="18" charset="0"/>
                                </a:rPr>
                                <m:t>𝑘</m:t>
                              </m:r>
                            </m:sub>
                          </m:sSub>
                        </m:e>
                      </m:acc>
                      <m:r>
                        <a:rPr lang="en-US" i="1">
                          <a:latin typeface="Cambria Math" panose="02040503050406030204" pitchFamily="18" charset="0"/>
                        </a:rPr>
                        <m:t>= </m:t>
                      </m:r>
                      <m:rad>
                        <m:radPr>
                          <m:degHide m:val="on"/>
                          <m:ctrlPr>
                            <a:rPr lang="en-US" i="1">
                              <a:latin typeface="Cambria Math" panose="02040503050406030204" pitchFamily="18" charset="0"/>
                            </a:rPr>
                          </m:ctrlPr>
                        </m:radPr>
                        <m:deg/>
                        <m:e>
                          <m:r>
                            <a:rPr lang="en-US" i="1">
                              <a:latin typeface="Cambria Math" panose="02040503050406030204" pitchFamily="18" charset="0"/>
                            </a:rPr>
                            <m:t>2</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𝐵</m:t>
                              </m:r>
                            </m:sub>
                          </m:sSub>
                        </m:e>
                      </m:rad>
                      <m:r>
                        <a:rPr lang="en-US" b="1" i="1">
                          <a:latin typeface="Cambria Math" panose="02040503050406030204" pitchFamily="18" charset="0"/>
                        </a:rPr>
                        <m:t> </m:t>
                      </m:r>
                      <m:nary>
                        <m:naryPr>
                          <m:chr m:val="∑"/>
                          <m:limLoc m:val="subSup"/>
                          <m:ctrlPr>
                            <a:rPr lang="en-US" b="1" i="1">
                              <a:latin typeface="Cambria Math" panose="02040503050406030204" pitchFamily="18" charset="0"/>
                            </a:rPr>
                          </m:ctrlPr>
                        </m:naryPr>
                        <m:sub>
                          <m:r>
                            <a:rPr lang="en-US" i="1">
                              <a:latin typeface="Cambria Math" panose="02040503050406030204" pitchFamily="18" charset="0"/>
                            </a:rPr>
                            <m:t>𝑗</m:t>
                          </m:r>
                        </m:sub>
                        <m:sup>
                          <m:r>
                            <a:rPr lang="en-US" i="1">
                              <a:latin typeface="Cambria Math" panose="02040503050406030204" pitchFamily="18" charset="0"/>
                            </a:rPr>
                            <m:t>𝑁</m:t>
                          </m:r>
                        </m:sup>
                        <m:e>
                          <m:sSub>
                            <m:sSubPr>
                              <m:ctrlPr>
                                <a:rPr lang="en-US" b="1" i="1">
                                  <a:latin typeface="Cambria Math" panose="02040503050406030204" pitchFamily="18" charset="0"/>
                                </a:rPr>
                              </m:ctrlPr>
                            </m:sSubPr>
                            <m:e>
                              <m:d>
                                <m:dPr>
                                  <m:begChr m:val="["/>
                                  <m:endChr m:val="]"/>
                                  <m:ctrlPr>
                                    <a:rPr lang="en-US" b="1" i="1">
                                      <a:latin typeface="Cambria Math" panose="02040503050406030204" pitchFamily="18" charset="0"/>
                                    </a:rPr>
                                  </m:ctrlPr>
                                </m:dPr>
                                <m:e>
                                  <m:sSup>
                                    <m:sSupPr>
                                      <m:ctrlPr>
                                        <a:rPr lang="en-US" b="1" i="1">
                                          <a:latin typeface="Cambria Math" panose="02040503050406030204" pitchFamily="18" charset="0"/>
                                        </a:rPr>
                                      </m:ctrlPr>
                                    </m:sSupPr>
                                    <m:e>
                                      <m:r>
                                        <a:rPr lang="en-US" b="1" i="1">
                                          <a:latin typeface="Cambria Math" panose="02040503050406030204" pitchFamily="18" charset="0"/>
                                        </a:rPr>
                                        <m:t>𝑳</m:t>
                                      </m:r>
                                    </m:e>
                                    <m:sup>
                                      <m:r>
                                        <a:rPr lang="en-US" i="1">
                                          <a:latin typeface="Cambria Math" panose="02040503050406030204" pitchFamily="18" charset="0"/>
                                        </a:rPr>
                                        <m:t>1/2</m:t>
                                      </m:r>
                                    </m:sup>
                                  </m:sSup>
                                </m:e>
                              </m:d>
                            </m:e>
                            <m:sub>
                              <m:r>
                                <a:rPr lang="en-US" i="1">
                                  <a:latin typeface="Cambria Math" panose="02040503050406030204" pitchFamily="18" charset="0"/>
                                </a:rPr>
                                <m:t>𝑘𝑗</m:t>
                              </m:r>
                            </m:sub>
                          </m:sSub>
                          <m:sSub>
                            <m:sSubPr>
                              <m:ctrlPr>
                                <a:rPr lang="en-US" b="1" i="1">
                                  <a:latin typeface="Cambria Math" panose="02040503050406030204" pitchFamily="18" charset="0"/>
                                </a:rPr>
                              </m:ctrlPr>
                            </m:sSubPr>
                            <m:e>
                              <m:r>
                                <a:rPr lang="en-US" i="1">
                                  <a:latin typeface="Cambria Math" panose="02040503050406030204" pitchFamily="18" charset="0"/>
                                </a:rPr>
                                <m:t> </m:t>
                              </m:r>
                              <m:r>
                                <a:rPr lang="en-US" i="1">
                                  <a:latin typeface="Cambria Math" panose="02040503050406030204" pitchFamily="18" charset="0"/>
                                  <a:ea typeface="Cambria Math" panose="02040503050406030204" pitchFamily="18" charset="0"/>
                                </a:rPr>
                                <m:t>ℤ</m:t>
                              </m:r>
                            </m:e>
                            <m:sub>
                              <m:r>
                                <a:rPr lang="en-US" i="1">
                                  <a:latin typeface="Cambria Math" panose="02040503050406030204" pitchFamily="18" charset="0"/>
                                </a:rPr>
                                <m:t>𝑗</m:t>
                              </m:r>
                            </m:sub>
                          </m:sSub>
                        </m:e>
                      </m:nary>
                    </m:oMath>
                  </m:oMathPara>
                </a14:m>
                <a:endParaRPr lang="en-US" b="1" dirty="0"/>
              </a:p>
            </p:txBody>
          </p:sp>
        </mc:Choice>
        <mc:Fallback xmlns="">
          <p:sp>
            <p:nvSpPr>
              <p:cNvPr id="3" name="TextBox 2"/>
              <p:cNvSpPr txBox="1">
                <a:spLocks noRot="1" noChangeAspect="1" noMove="1" noResize="1" noEditPoints="1" noAdjustHandles="1" noChangeArrowheads="1" noChangeShapeType="1" noTextEdit="1"/>
              </p:cNvSpPr>
              <p:nvPr/>
            </p:nvSpPr>
            <p:spPr>
              <a:xfrm>
                <a:off x="1537855" y="4599466"/>
                <a:ext cx="3723520" cy="79771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p:cNvSpPr txBox="1"/>
              <p:nvPr/>
            </p:nvSpPr>
            <p:spPr>
              <a:xfrm>
                <a:off x="1537857" y="2796859"/>
                <a:ext cx="2064155" cy="7055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𝑘𝑗</m:t>
                          </m:r>
                        </m:sub>
                      </m:sSub>
                      <m:r>
                        <a:rPr lang="en-US" i="1">
                          <a:latin typeface="Cambria Math" panose="02040503050406030204" pitchFamily="18" charset="0"/>
                        </a:rPr>
                        <m:t>= </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a:rPr lang="en-US" i="1">
                                  <a:latin typeface="Cambria Math" panose="02040503050406030204" pitchFamily="18" charset="0"/>
                                </a:rPr>
                                <m:t>𝑘</m:t>
                              </m:r>
                            </m:sub>
                          </m:sSub>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a:rPr lang="en-US" i="1">
                                  <a:latin typeface="Cambria Math" panose="02040503050406030204" pitchFamily="18" charset="0"/>
                                </a:rPr>
                                <m:t>𝑗</m:t>
                              </m:r>
                            </m:sub>
                          </m:sSub>
                        </m:num>
                        <m:den>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r>
                                <a:rPr lang="en-US" i="1">
                                  <a:latin typeface="Cambria Math" panose="02040503050406030204" pitchFamily="18" charset="0"/>
                                </a:rPr>
                                <m:t>𝑘</m:t>
                              </m:r>
                            </m:e>
                            <m:sub>
                              <m:r>
                                <a:rPr lang="en-US" i="1">
                                  <a:latin typeface="Cambria Math" panose="02040503050406030204" pitchFamily="18" charset="0"/>
                                </a:rPr>
                                <m:t>𝐵</m:t>
                              </m:r>
                            </m:sub>
                          </m:sSub>
                        </m:den>
                      </m:f>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𝜒</m:t>
                          </m:r>
                        </m:e>
                        <m:sub>
                          <m:r>
                            <a:rPr lang="en-US" i="1">
                              <a:latin typeface="Cambria Math" panose="02040503050406030204" pitchFamily="18" charset="0"/>
                            </a:rPr>
                            <m:t>𝑘𝑗</m:t>
                          </m:r>
                        </m:sub>
                      </m:sSub>
                    </m:oMath>
                  </m:oMathPara>
                </a14:m>
                <a:endParaRPr lang="en-US" b="1" dirty="0"/>
              </a:p>
            </p:txBody>
          </p:sp>
        </mc:Choice>
        <mc:Fallback>
          <p:sp>
            <p:nvSpPr>
              <p:cNvPr id="6" name="TextBox 5"/>
              <p:cNvSpPr txBox="1">
                <a:spLocks noRot="1" noChangeAspect="1" noMove="1" noResize="1" noEditPoints="1" noAdjustHandles="1" noChangeArrowheads="1" noChangeShapeType="1" noTextEdit="1"/>
              </p:cNvSpPr>
              <p:nvPr/>
            </p:nvSpPr>
            <p:spPr>
              <a:xfrm>
                <a:off x="1537857" y="2796859"/>
                <a:ext cx="2064155" cy="70557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685800" y="1649957"/>
                <a:ext cx="8294254" cy="830997"/>
              </a:xfrm>
              <a:prstGeom prst="rect">
                <a:avLst/>
              </a:prstGeom>
              <a:noFill/>
            </p:spPr>
            <p:txBody>
              <a:bodyPr wrap="square" rtlCol="0">
                <a:spAutoFit/>
              </a:bodyPr>
              <a:lstStyle/>
              <a:p>
                <a:r>
                  <a:rPr lang="en-US" dirty="0"/>
                  <a:t>The matrix of Onsager coefficients, </a:t>
                </a:r>
                <a:r>
                  <a:rPr lang="en-US" b="1" i="1" dirty="0"/>
                  <a:t>L</a:t>
                </a:r>
                <a:r>
                  <a:rPr lang="en-US" dirty="0"/>
                  <a:t>, is related to the matrix of diffusion coefficients, </a:t>
                </a:r>
                <a14:m>
                  <m:oMath xmlns:m="http://schemas.openxmlformats.org/officeDocument/2006/math">
                    <m:r>
                      <a:rPr lang="en-US" b="1" i="1">
                        <a:latin typeface="Cambria Math" panose="02040503050406030204" pitchFamily="18" charset="0"/>
                        <a:ea typeface="Cambria Math" panose="02040503050406030204" pitchFamily="18" charset="0"/>
                      </a:rPr>
                      <m:t>𝝌</m:t>
                    </m:r>
                  </m:oMath>
                </a14:m>
                <a:r>
                  <a:rPr lang="en-US" dirty="0"/>
                  <a:t>, as,</a:t>
                </a:r>
              </a:p>
            </p:txBody>
          </p:sp>
        </mc:Choice>
        <mc:Fallback xmlns="">
          <p:sp>
            <p:nvSpPr>
              <p:cNvPr id="4" name="TextBox 3"/>
              <p:cNvSpPr txBox="1">
                <a:spLocks noRot="1" noChangeAspect="1" noMove="1" noResize="1" noEditPoints="1" noAdjustHandles="1" noChangeArrowheads="1" noChangeShapeType="1" noTextEdit="1"/>
              </p:cNvSpPr>
              <p:nvPr/>
            </p:nvSpPr>
            <p:spPr>
              <a:xfrm>
                <a:off x="685800" y="1649957"/>
                <a:ext cx="8294254" cy="830997"/>
              </a:xfrm>
              <a:prstGeom prst="rect">
                <a:avLst/>
              </a:prstGeom>
              <a:blipFill>
                <a:blip r:embed="rId4"/>
                <a:stretch>
                  <a:fillRect l="-1176" t="-5882" b="-16176"/>
                </a:stretch>
              </a:blipFill>
            </p:spPr>
            <p:txBody>
              <a:bodyPr/>
              <a:lstStyle/>
              <a:p>
                <a:r>
                  <a:rPr lang="en-US">
                    <a:noFill/>
                  </a:rPr>
                  <a:t> </a:t>
                </a:r>
              </a:p>
            </p:txBody>
          </p:sp>
        </mc:Fallback>
      </mc:AlternateContent>
      <p:sp>
        <p:nvSpPr>
          <p:cNvPr id="7" name="TextBox 6"/>
          <p:cNvSpPr txBox="1"/>
          <p:nvPr/>
        </p:nvSpPr>
        <p:spPr>
          <a:xfrm>
            <a:off x="685800" y="3922864"/>
            <a:ext cx="8294254" cy="461665"/>
          </a:xfrm>
          <a:prstGeom prst="rect">
            <a:avLst/>
          </a:prstGeom>
          <a:noFill/>
        </p:spPr>
        <p:txBody>
          <a:bodyPr wrap="square" rtlCol="0">
            <a:spAutoFit/>
          </a:bodyPr>
          <a:lstStyle/>
          <a:p>
            <a:r>
              <a:rPr lang="en-US" dirty="0"/>
              <a:t>By fluctuation-dissipation the stochastic species flus is,</a:t>
            </a:r>
          </a:p>
        </p:txBody>
      </p:sp>
      <p:cxnSp>
        <p:nvCxnSpPr>
          <p:cNvPr id="8" name="Straight Arrow Connector 7"/>
          <p:cNvCxnSpPr/>
          <p:nvPr/>
        </p:nvCxnSpPr>
        <p:spPr>
          <a:xfrm>
            <a:off x="4095594" y="5336560"/>
            <a:ext cx="0" cy="302282"/>
          </a:xfrm>
          <a:prstGeom prst="straightConnector1">
            <a:avLst/>
          </a:prstGeom>
          <a:ln w="19050">
            <a:solidFill>
              <a:srgbClr val="7030A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563962" y="5645527"/>
            <a:ext cx="1858411" cy="307777"/>
          </a:xfrm>
          <a:prstGeom prst="rect">
            <a:avLst/>
          </a:prstGeom>
          <a:noFill/>
        </p:spPr>
        <p:txBody>
          <a:bodyPr wrap="square" rtlCol="0">
            <a:spAutoFit/>
          </a:bodyPr>
          <a:lstStyle/>
          <a:p>
            <a:pPr algn="ctr"/>
            <a:r>
              <a:rPr lang="en-US" sz="1400" dirty="0">
                <a:solidFill>
                  <a:srgbClr val="7030A0"/>
                </a:solidFill>
                <a:latin typeface="Arial" pitchFamily="34" charset="0"/>
                <a:cs typeface="Arial" pitchFamily="34" charset="0"/>
              </a:rPr>
              <a:t>Matrix “square root”</a:t>
            </a:r>
          </a:p>
        </p:txBody>
      </p:sp>
      <p:cxnSp>
        <p:nvCxnSpPr>
          <p:cNvPr id="10" name="Straight Arrow Connector 9"/>
          <p:cNvCxnSpPr/>
          <p:nvPr/>
        </p:nvCxnSpPr>
        <p:spPr>
          <a:xfrm>
            <a:off x="5023848" y="5290380"/>
            <a:ext cx="0" cy="302282"/>
          </a:xfrm>
          <a:prstGeom prst="straightConnector1">
            <a:avLst/>
          </a:prstGeom>
          <a:ln w="1905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951562" y="5608946"/>
            <a:ext cx="1858411" cy="307777"/>
          </a:xfrm>
          <a:prstGeom prst="rect">
            <a:avLst/>
          </a:prstGeom>
          <a:noFill/>
        </p:spPr>
        <p:txBody>
          <a:bodyPr wrap="square" rtlCol="0">
            <a:spAutoFit/>
          </a:bodyPr>
          <a:lstStyle/>
          <a:p>
            <a:r>
              <a:rPr lang="en-US" sz="1400" dirty="0">
                <a:solidFill>
                  <a:srgbClr val="FF0000"/>
                </a:solidFill>
                <a:latin typeface="Arial" pitchFamily="34" charset="0"/>
                <a:cs typeface="Arial" pitchFamily="34" charset="0"/>
              </a:rPr>
              <a:t>White noise</a:t>
            </a:r>
          </a:p>
        </p:txBody>
      </p:sp>
      <mc:AlternateContent xmlns:mc="http://schemas.openxmlformats.org/markup-compatibility/2006" xmlns:a14="http://schemas.microsoft.com/office/drawing/2010/main">
        <mc:Choice Requires="a14">
          <p:sp>
            <p:nvSpPr>
              <p:cNvPr id="5" name="TextBox 4"/>
              <p:cNvSpPr txBox="1"/>
              <p:nvPr/>
            </p:nvSpPr>
            <p:spPr>
              <a:xfrm>
                <a:off x="849749" y="6123712"/>
                <a:ext cx="5456687" cy="475451"/>
              </a:xfrm>
              <a:prstGeom prst="rect">
                <a:avLst/>
              </a:prstGeom>
              <a:noFill/>
            </p:spPr>
            <p:txBody>
              <a:bodyPr wrap="none" rtlCol="0">
                <a:spAutoFit/>
              </a:bodyPr>
              <a:lstStyle/>
              <a:p>
                <a:r>
                  <a:rPr lang="en-US" dirty="0"/>
                  <a:t>Get </a:t>
                </a:r>
                <a14:m>
                  <m:oMath xmlns:m="http://schemas.openxmlformats.org/officeDocument/2006/math">
                    <m:sSup>
                      <m:sSupPr>
                        <m:ctrlPr>
                          <a:rPr lang="en-US" b="1" i="1">
                            <a:latin typeface="Cambria Math" panose="02040503050406030204" pitchFamily="18" charset="0"/>
                          </a:rPr>
                        </m:ctrlPr>
                      </m:sSupPr>
                      <m:e>
                        <m:r>
                          <a:rPr lang="en-US" b="1" i="1">
                            <a:latin typeface="Cambria Math" panose="02040503050406030204" pitchFamily="18" charset="0"/>
                          </a:rPr>
                          <m:t>𝑳</m:t>
                        </m:r>
                      </m:e>
                      <m:sup>
                        <m:r>
                          <a:rPr lang="en-US" i="1">
                            <a:latin typeface="Cambria Math" panose="02040503050406030204" pitchFamily="18" charset="0"/>
                          </a:rPr>
                          <m:t>1/2</m:t>
                        </m:r>
                      </m:sup>
                    </m:sSup>
                  </m:oMath>
                </a14:m>
                <a:r>
                  <a:rPr lang="en-US" dirty="0"/>
                  <a:t> by </a:t>
                </a:r>
                <a:r>
                  <a:rPr lang="en-US" dirty="0" err="1"/>
                  <a:t>Cholesky</a:t>
                </a:r>
                <a:r>
                  <a:rPr lang="en-US" dirty="0"/>
                  <a:t> decomposition of </a:t>
                </a:r>
                <a14:m>
                  <m:oMath xmlns:m="http://schemas.openxmlformats.org/officeDocument/2006/math">
                    <m:r>
                      <a:rPr lang="en-US" b="1" i="1">
                        <a:latin typeface="Cambria Math" panose="02040503050406030204" pitchFamily="18" charset="0"/>
                        <a:ea typeface="Cambria Math" panose="02040503050406030204" pitchFamily="18" charset="0"/>
                      </a:rPr>
                      <m:t>𝝌</m:t>
                    </m:r>
                  </m:oMath>
                </a14:m>
                <a:r>
                  <a:rPr lang="en-US" dirty="0"/>
                  <a:t>.</a:t>
                </a:r>
              </a:p>
            </p:txBody>
          </p:sp>
        </mc:Choice>
        <mc:Fallback xmlns="">
          <p:sp>
            <p:nvSpPr>
              <p:cNvPr id="5" name="TextBox 4"/>
              <p:cNvSpPr txBox="1">
                <a:spLocks noRot="1" noChangeAspect="1" noMove="1" noResize="1" noEditPoints="1" noAdjustHandles="1" noChangeArrowheads="1" noChangeShapeType="1" noTextEdit="1"/>
              </p:cNvSpPr>
              <p:nvPr/>
            </p:nvSpPr>
            <p:spPr>
              <a:xfrm>
                <a:off x="849749" y="6123712"/>
                <a:ext cx="5456687" cy="475451"/>
              </a:xfrm>
              <a:prstGeom prst="rect">
                <a:avLst/>
              </a:prstGeom>
              <a:blipFill>
                <a:blip r:embed="rId5"/>
                <a:stretch>
                  <a:fillRect l="-1674" t="-6410" r="-893" b="-29487"/>
                </a:stretch>
              </a:blipFill>
            </p:spPr>
            <p:txBody>
              <a:bodyPr/>
              <a:lstStyle/>
              <a:p>
                <a:r>
                  <a:rPr lang="en-US">
                    <a:noFill/>
                  </a:rPr>
                  <a:t> </a:t>
                </a:r>
              </a:p>
            </p:txBody>
          </p:sp>
        </mc:Fallback>
      </mc:AlternateContent>
    </p:spTree>
    <p:extLst>
      <p:ext uri="{BB962C8B-B14F-4D97-AF65-F5344CB8AC3E}">
        <p14:creationId xmlns:p14="http://schemas.microsoft.com/office/powerpoint/2010/main" val="2855723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Electric Charge &amp; Field</a:t>
            </a:r>
          </a:p>
        </p:txBody>
      </p:sp>
      <p:sp>
        <p:nvSpPr>
          <p:cNvPr id="6" name="TextBox 5"/>
          <p:cNvSpPr txBox="1"/>
          <p:nvPr/>
        </p:nvSpPr>
        <p:spPr>
          <a:xfrm>
            <a:off x="697347" y="4089301"/>
            <a:ext cx="8079509" cy="461665"/>
          </a:xfrm>
          <a:prstGeom prst="rect">
            <a:avLst/>
          </a:prstGeom>
          <a:noFill/>
        </p:spPr>
        <p:txBody>
          <a:bodyPr wrap="square" rtlCol="0">
            <a:spAutoFit/>
          </a:bodyPr>
          <a:lstStyle/>
          <a:p>
            <a:r>
              <a:rPr lang="en-US" dirty="0"/>
              <a:t>The Debye length is,</a:t>
            </a:r>
          </a:p>
        </p:txBody>
      </p:sp>
      <mc:AlternateContent xmlns:mc="http://schemas.openxmlformats.org/markup-compatibility/2006" xmlns:a14="http://schemas.microsoft.com/office/drawing/2010/main">
        <mc:Choice Requires="a14">
          <p:sp>
            <p:nvSpPr>
              <p:cNvPr id="8" name="TextBox 7"/>
              <p:cNvSpPr txBox="1"/>
              <p:nvPr/>
            </p:nvSpPr>
            <p:spPr>
              <a:xfrm>
                <a:off x="685802" y="1674535"/>
                <a:ext cx="8079509" cy="2414764"/>
              </a:xfrm>
              <a:prstGeom prst="rect">
                <a:avLst/>
              </a:prstGeom>
              <a:noFill/>
            </p:spPr>
            <p:txBody>
              <a:bodyPr wrap="square" rtlCol="0">
                <a:spAutoFit/>
              </a:bodyPr>
              <a:lstStyle/>
              <a:p>
                <a:r>
                  <a:rPr lang="en-US" dirty="0"/>
                  <a:t>Define </a:t>
                </a:r>
                <a:r>
                  <a:rPr lang="en-US" i="1" dirty="0" err="1"/>
                  <a:t>z</a:t>
                </a:r>
                <a:r>
                  <a:rPr lang="en-US" i="1" baseline="-25000" dirty="0" err="1"/>
                  <a:t>k</a:t>
                </a:r>
                <a:r>
                  <a:rPr lang="en-US" dirty="0"/>
                  <a:t> as the charge per unit mass so by Gauss’s law,</a:t>
                </a:r>
              </a:p>
              <a:p>
                <a:endParaRPr lang="en-US"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𝜖</m:t>
                          </m:r>
                          <m:r>
                            <a:rPr lang="en-US" b="1" i="1">
                              <a:latin typeface="Cambria Math" panose="02040503050406030204" pitchFamily="18" charset="0"/>
                              <a:ea typeface="Cambria Math" panose="02040503050406030204" pitchFamily="18" charset="0"/>
                            </a:rPr>
                            <m:t>𝑬</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𝜖𝛻</m:t>
                          </m:r>
                          <m:r>
                            <m:rPr>
                              <m:sty m:val="p"/>
                            </m:rPr>
                            <a:rPr lang="el-GR" i="1">
                              <a:latin typeface="Cambria Math" panose="02040503050406030204" pitchFamily="18" charset="0"/>
                              <a:ea typeface="Cambria Math" panose="02040503050406030204" pitchFamily="18" charset="0"/>
                            </a:rPr>
                            <m:t>Φ</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𝑞</m:t>
                      </m:r>
                      <m:r>
                        <a:rPr lang="en-US" i="1">
                          <a:latin typeface="Cambria Math" panose="02040503050406030204" pitchFamily="18" charset="0"/>
                          <a:ea typeface="Cambria Math" panose="02040503050406030204" pitchFamily="18" charset="0"/>
                        </a:rPr>
                        <m:t>=</m:t>
                      </m:r>
                      <m:nary>
                        <m:naryPr>
                          <m:chr m:val="∑"/>
                          <m:limLoc m:val="subSup"/>
                          <m:ctrlPr>
                            <a:rPr lang="en-US" i="1">
                              <a:latin typeface="Cambria Math" panose="02040503050406030204" pitchFamily="18" charset="0"/>
                              <a:ea typeface="Cambria Math" panose="02040503050406030204" pitchFamily="18" charset="0"/>
                            </a:rPr>
                          </m:ctrlPr>
                        </m:naryPr>
                        <m:sub>
                          <m:r>
                            <m:rPr>
                              <m:brk m:alnAt="25"/>
                            </m:rPr>
                            <a:rPr lang="en-US" i="1">
                              <a:latin typeface="Cambria Math" panose="02040503050406030204" pitchFamily="18" charset="0"/>
                              <a:ea typeface="Cambria Math" panose="02040503050406030204" pitchFamily="18" charset="0"/>
                            </a:rPr>
                            <m:t>𝑘</m:t>
                          </m:r>
                        </m:sub>
                        <m:sup>
                          <m:r>
                            <a:rPr lang="en-US" i="1">
                              <a:latin typeface="Cambria Math" panose="02040503050406030204" pitchFamily="18" charset="0"/>
                              <a:ea typeface="Cambria Math" panose="02040503050406030204" pitchFamily="18" charset="0"/>
                            </a:rPr>
                            <m:t>𝑁</m:t>
                          </m:r>
                        </m:sup>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a:rPr lang="en-US" i="1">
                                  <a:latin typeface="Cambria Math" panose="02040503050406030204" pitchFamily="18" charset="0"/>
                                  <a:ea typeface="Cambria Math" panose="02040503050406030204" pitchFamily="18" charset="0"/>
                                </a:rPr>
                                <m:t>𝑘</m:t>
                              </m:r>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𝑧</m:t>
                              </m:r>
                            </m:e>
                            <m:sub>
                              <m:r>
                                <a:rPr lang="en-US" i="1">
                                  <a:latin typeface="Cambria Math" panose="02040503050406030204" pitchFamily="18" charset="0"/>
                                  <a:ea typeface="Cambria Math" panose="02040503050406030204" pitchFamily="18" charset="0"/>
                                </a:rPr>
                                <m:t>𝑘</m:t>
                              </m:r>
                            </m:sub>
                          </m:sSub>
                        </m:e>
                      </m:nary>
                    </m:oMath>
                  </m:oMathPara>
                </a14:m>
                <a:endParaRPr lang="en-US" dirty="0"/>
              </a:p>
              <a:p>
                <a:endParaRPr lang="en-US" dirty="0"/>
              </a:p>
              <a:p>
                <a:r>
                  <a:rPr lang="en-US" dirty="0"/>
                  <a:t>We assume constant permittivity so </a:t>
                </a:r>
                <a14:m>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𝜖</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m:t>
                        </m:r>
                      </m:e>
                      <m:sup>
                        <m:r>
                          <a:rPr lang="en-US" i="1">
                            <a:latin typeface="Cambria Math" panose="02040503050406030204" pitchFamily="18" charset="0"/>
                            <a:ea typeface="Cambria Math" panose="02040503050406030204" pitchFamily="18" charset="0"/>
                          </a:rPr>
                          <m:t>2</m:t>
                        </m:r>
                      </m:sup>
                    </m:sSup>
                    <m:r>
                      <m:rPr>
                        <m:sty m:val="p"/>
                      </m:rPr>
                      <a:rPr lang="el-GR" i="1">
                        <a:latin typeface="Cambria Math" panose="02040503050406030204" pitchFamily="18" charset="0"/>
                        <a:ea typeface="Cambria Math" panose="02040503050406030204" pitchFamily="18" charset="0"/>
                      </a:rPr>
                      <m:t>Φ</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𝑞</m:t>
                    </m:r>
                    <m:r>
                      <a:rPr lang="en-US" i="1">
                        <a:latin typeface="Cambria Math" panose="02040503050406030204" pitchFamily="18" charset="0"/>
                        <a:ea typeface="Cambria Math" panose="02040503050406030204" pitchFamily="18" charset="0"/>
                      </a:rPr>
                      <m:t>.</m:t>
                    </m:r>
                  </m:oMath>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685802" y="1674535"/>
                <a:ext cx="8079509" cy="2414764"/>
              </a:xfrm>
              <a:prstGeom prst="rect">
                <a:avLst/>
              </a:prstGeom>
              <a:blipFill>
                <a:blip r:embed="rId2"/>
                <a:stretch>
                  <a:fillRect l="-1208" t="-2020" b="-1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269003" y="4620900"/>
                <a:ext cx="2913105" cy="11835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𝜆</m:t>
                          </m:r>
                        </m:e>
                        <m:sub>
                          <m:r>
                            <a:rPr lang="en-US" i="1">
                              <a:latin typeface="Cambria Math" panose="02040503050406030204" pitchFamily="18" charset="0"/>
                            </a:rPr>
                            <m:t>𝐷</m:t>
                          </m:r>
                        </m:sub>
                      </m:sSub>
                      <m:r>
                        <a:rPr lang="en-US" i="1">
                          <a:latin typeface="Cambria Math" panose="02040503050406030204" pitchFamily="18" charset="0"/>
                        </a:rPr>
                        <m:t>=</m:t>
                      </m:r>
                      <m:rad>
                        <m:radPr>
                          <m:degHide m:val="on"/>
                          <m:ctrlPr>
                            <a:rPr lang="en-US" i="1">
                              <a:latin typeface="Cambria Math" panose="02040503050406030204" pitchFamily="18" charset="0"/>
                            </a:rPr>
                          </m:ctrlPr>
                        </m:radPr>
                        <m:deg/>
                        <m:e>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𝜖</m:t>
                              </m:r>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𝑘</m:t>
                                  </m:r>
                                </m:e>
                                <m:sub>
                                  <m:r>
                                    <a:rPr lang="en-US" i="1">
                                      <a:latin typeface="Cambria Math" panose="02040503050406030204" pitchFamily="18" charset="0"/>
                                      <a:ea typeface="Cambria Math" panose="02040503050406030204" pitchFamily="18" charset="0"/>
                                    </a:rPr>
                                    <m:t>𝐵</m:t>
                                  </m:r>
                                </m:sub>
                              </m:sSub>
                              <m:r>
                                <a:rPr lang="en-US" i="1">
                                  <a:latin typeface="Cambria Math" panose="02040503050406030204" pitchFamily="18" charset="0"/>
                                  <a:ea typeface="Cambria Math" panose="02040503050406030204" pitchFamily="18" charset="0"/>
                                </a:rPr>
                                <m:t>𝑇</m:t>
                              </m:r>
                            </m:num>
                            <m:den>
                              <m:nary>
                                <m:naryPr>
                                  <m:chr m:val="∑"/>
                                  <m:limLoc m:val="subSup"/>
                                  <m:supHide m:val="on"/>
                                  <m:ctrlPr>
                                    <a:rPr lang="en-US" i="1">
                                      <a:latin typeface="Cambria Math" panose="02040503050406030204" pitchFamily="18" charset="0"/>
                                    </a:rPr>
                                  </m:ctrlPr>
                                </m:naryPr>
                                <m:sub>
                                  <m:r>
                                    <m:rPr>
                                      <m:brk m:alnAt="9"/>
                                    </m:rPr>
                                    <a:rPr lang="en-US" i="1">
                                      <a:latin typeface="Cambria Math" panose="02040503050406030204" pitchFamily="18" charset="0"/>
                                    </a:rPr>
                                    <m:t>𝑘</m:t>
                                  </m:r>
                                </m:sub>
                                <m:sup/>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r>
                                        <a:rPr lang="en-US" i="1">
                                          <a:latin typeface="Cambria Math" panose="02040503050406030204" pitchFamily="18" charset="0"/>
                                        </a:rPr>
                                        <m:t>𝑤</m:t>
                                      </m:r>
                                    </m:e>
                                    <m:sub>
                                      <m:r>
                                        <a:rPr lang="en-US" i="1">
                                          <a:latin typeface="Cambria Math" panose="02040503050406030204" pitchFamily="18" charset="0"/>
                                        </a:rPr>
                                        <m:t>𝑘</m:t>
                                      </m:r>
                                    </m:sub>
                                  </m:sSub>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𝑘</m:t>
                                      </m:r>
                                    </m:sub>
                                  </m:sSub>
                                  <m:sSubSup>
                                    <m:sSubSupPr>
                                      <m:ctrlPr>
                                        <a:rPr lang="en-US" i="1">
                                          <a:latin typeface="Cambria Math" panose="02040503050406030204" pitchFamily="18" charset="0"/>
                                        </a:rPr>
                                      </m:ctrlPr>
                                    </m:sSubSupPr>
                                    <m:e>
                                      <m:r>
                                        <a:rPr lang="en-US" i="1">
                                          <a:latin typeface="Cambria Math" panose="02040503050406030204" pitchFamily="18" charset="0"/>
                                        </a:rPr>
                                        <m:t>𝑧</m:t>
                                      </m:r>
                                    </m:e>
                                    <m:sub>
                                      <m:r>
                                        <a:rPr lang="en-US" i="1">
                                          <a:latin typeface="Cambria Math" panose="02040503050406030204" pitchFamily="18" charset="0"/>
                                        </a:rPr>
                                        <m:t>𝑘</m:t>
                                      </m:r>
                                    </m:sub>
                                    <m:sup>
                                      <m:r>
                                        <a:rPr lang="en-US" i="1">
                                          <a:latin typeface="Cambria Math" panose="02040503050406030204" pitchFamily="18" charset="0"/>
                                        </a:rPr>
                                        <m:t>2</m:t>
                                      </m:r>
                                    </m:sup>
                                  </m:sSubSup>
                                </m:e>
                              </m:nary>
                            </m:den>
                          </m:f>
                        </m:e>
                      </m:rad>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3269003" y="4620900"/>
                <a:ext cx="2913105" cy="1183529"/>
              </a:xfrm>
              <a:prstGeom prst="rect">
                <a:avLst/>
              </a:prstGeom>
              <a:blipFill rotWithShape="1">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68694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Charged Species Flux</a:t>
            </a:r>
          </a:p>
        </p:txBody>
      </p:sp>
      <p:sp>
        <p:nvSpPr>
          <p:cNvPr id="3" name="TextBox 2"/>
          <p:cNvSpPr txBox="1"/>
          <p:nvPr/>
        </p:nvSpPr>
        <p:spPr>
          <a:xfrm>
            <a:off x="685802" y="3740268"/>
            <a:ext cx="7532717" cy="830997"/>
          </a:xfrm>
          <a:prstGeom prst="rect">
            <a:avLst/>
          </a:prstGeom>
          <a:noFill/>
        </p:spPr>
        <p:txBody>
          <a:bodyPr wrap="square" rtlCol="0">
            <a:spAutoFit/>
          </a:bodyPr>
          <a:lstStyle/>
          <a:p>
            <a:r>
              <a:rPr lang="en-US" dirty="0"/>
              <a:t>which introduces an additional contribution to the diffusion driving force,</a:t>
            </a:r>
          </a:p>
        </p:txBody>
      </p:sp>
      <mc:AlternateContent xmlns:mc="http://schemas.openxmlformats.org/markup-compatibility/2006">
        <mc:Choice xmlns:a14="http://schemas.microsoft.com/office/drawing/2010/main" Requires="a14">
          <p:sp>
            <p:nvSpPr>
              <p:cNvPr id="8" name="Rectangle 7"/>
              <p:cNvSpPr/>
              <p:nvPr/>
            </p:nvSpPr>
            <p:spPr>
              <a:xfrm>
                <a:off x="1439984" y="4757635"/>
                <a:ext cx="5871158" cy="8610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1" i="1">
                              <a:latin typeface="Cambria Math" panose="02040503050406030204" pitchFamily="18" charset="0"/>
                            </a:rPr>
                            <m:t>𝒅</m:t>
                          </m:r>
                        </m:e>
                        <m:sub>
                          <m:r>
                            <a:rPr lang="en-US" i="1">
                              <a:latin typeface="Cambria Math" panose="02040503050406030204" pitchFamily="18" charset="0"/>
                            </a:rPr>
                            <m:t>𝑗</m:t>
                          </m:r>
                        </m:sub>
                      </m:sSub>
                      <m:r>
                        <a:rPr lang="en-US" i="1">
                          <a:latin typeface="Cambria Math" panose="02040503050406030204" pitchFamily="18" charset="0"/>
                        </a:rPr>
                        <m:t>=</m:t>
                      </m:r>
                      <m:nary>
                        <m:naryPr>
                          <m:chr m:val="∑"/>
                          <m:limLoc m:val="subSup"/>
                          <m:ctrlPr>
                            <a:rPr lang="en-US" i="1">
                              <a:latin typeface="Cambria Math" panose="02040503050406030204" pitchFamily="18" charset="0"/>
                            </a:rPr>
                          </m:ctrlPr>
                        </m:naryPr>
                        <m:sub>
                          <m:r>
                            <a:rPr lang="en-US" i="1">
                              <a:latin typeface="Cambria Math" panose="02040503050406030204" pitchFamily="18" charset="0"/>
                            </a:rPr>
                            <m:t>𝑖</m:t>
                          </m:r>
                        </m:sub>
                        <m:sup>
                          <m:r>
                            <a:rPr lang="en-US" i="1">
                              <a:latin typeface="Cambria Math" panose="02040503050406030204" pitchFamily="18" charset="0"/>
                            </a:rPr>
                            <m:t>𝑁</m:t>
                          </m:r>
                        </m:sup>
                        <m:e>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Γ</m:t>
                              </m:r>
                            </m:e>
                            <m:sub>
                              <m:r>
                                <a:rPr lang="en-US" i="1">
                                  <a:latin typeface="Cambria Math" panose="02040503050406030204" pitchFamily="18" charset="0"/>
                                </a:rPr>
                                <m:t>𝑗𝑖</m:t>
                              </m:r>
                            </m:sub>
                          </m:sSub>
                          <m:r>
                            <a:rPr lang="el-GR">
                              <a:latin typeface="Cambria Math" panose="02040503050406030204" pitchFamily="18" charset="0"/>
                              <a:ea typeface="Cambria Math" panose="02040503050406030204" pitchFamily="18" charset="0"/>
                            </a:rPr>
                            <m:t>𝛻</m:t>
                          </m:r>
                          <m:sSub>
                            <m:sSubPr>
                              <m:ctrlPr>
                                <a:rPr lang="el-GR"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𝑤</m:t>
                              </m:r>
                            </m:e>
                            <m:sub>
                              <m:r>
                                <a:rPr lang="en-US" i="1">
                                  <a:latin typeface="Cambria Math" panose="02040503050406030204" pitchFamily="18" charset="0"/>
                                  <a:ea typeface="Cambria Math" panose="02040503050406030204" pitchFamily="18" charset="0"/>
                                </a:rPr>
                                <m:t>𝑖</m:t>
                              </m:r>
                            </m:sub>
                          </m:sSub>
                        </m:e>
                      </m:nary>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𝑝</m:t>
                          </m:r>
                        </m:num>
                        <m:den>
                          <m:r>
                            <a:rPr lang="en-US" i="1">
                              <a:latin typeface="Cambria Math" panose="02040503050406030204" pitchFamily="18" charset="0"/>
                            </a:rPr>
                            <m:t>𝑛</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𝐵</m:t>
                              </m:r>
                            </m:sub>
                          </m:sSub>
                          <m:r>
                            <a:rPr lang="en-US" i="1">
                              <a:latin typeface="Cambria Math" panose="02040503050406030204" pitchFamily="18" charset="0"/>
                            </a:rPr>
                            <m:t>𝑇</m:t>
                          </m:r>
                        </m:den>
                      </m:f>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𝜙</m:t>
                          </m:r>
                        </m:e>
                        <m:sub>
                          <m:r>
                            <a:rPr lang="en-US" i="1">
                              <a:latin typeface="Cambria Math" panose="02040503050406030204" pitchFamily="18" charset="0"/>
                              <a:ea typeface="Cambria Math" panose="02040503050406030204" pitchFamily="18" charset="0"/>
                            </a:rPr>
                            <m:t>𝑗</m:t>
                          </m:r>
                        </m:sub>
                      </m:sSub>
                      <m:r>
                        <a:rPr lang="en-US" i="1">
                          <a:solidFill>
                            <a:srgbClr val="C00000"/>
                          </a:solidFill>
                          <a:latin typeface="Cambria Math" panose="02040503050406030204" pitchFamily="18" charset="0"/>
                          <a:ea typeface="Cambria Math" panose="02040503050406030204" pitchFamily="18" charset="0"/>
                        </a:rPr>
                        <m:t>+</m:t>
                      </m:r>
                      <m:f>
                        <m:fPr>
                          <m:ctrlPr>
                            <a:rPr lang="en-US" i="1">
                              <a:solidFill>
                                <a:srgbClr val="C00000"/>
                              </a:solidFill>
                              <a:latin typeface="Cambria Math" panose="02040503050406030204" pitchFamily="18" charset="0"/>
                            </a:rPr>
                          </m:ctrlPr>
                        </m:fPr>
                        <m:num>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𝑚</m:t>
                              </m:r>
                            </m:e>
                            <m:sub>
                              <m:r>
                                <a:rPr lang="en-US" i="1">
                                  <a:solidFill>
                                    <a:srgbClr val="C00000"/>
                                  </a:solidFill>
                                  <a:latin typeface="Cambria Math" panose="02040503050406030204" pitchFamily="18" charset="0"/>
                                </a:rPr>
                                <m:t>𝑘</m:t>
                              </m:r>
                            </m:sub>
                          </m:sSub>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𝑧</m:t>
                              </m:r>
                            </m:e>
                            <m:sub>
                              <m:r>
                                <a:rPr lang="en-US" i="1">
                                  <a:solidFill>
                                    <a:srgbClr val="C00000"/>
                                  </a:solidFill>
                                  <a:latin typeface="Cambria Math" panose="02040503050406030204" pitchFamily="18" charset="0"/>
                                </a:rPr>
                                <m:t>𝑘</m:t>
                              </m:r>
                            </m:sub>
                          </m:sSub>
                        </m:num>
                        <m:den>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𝑘</m:t>
                              </m:r>
                            </m:e>
                            <m:sub>
                              <m:r>
                                <a:rPr lang="en-US" i="1">
                                  <a:solidFill>
                                    <a:srgbClr val="C00000"/>
                                  </a:solidFill>
                                  <a:latin typeface="Cambria Math" panose="02040503050406030204" pitchFamily="18" charset="0"/>
                                </a:rPr>
                                <m:t>𝐵</m:t>
                              </m:r>
                            </m:sub>
                          </m:sSub>
                          <m:r>
                            <a:rPr lang="en-US" i="1">
                              <a:solidFill>
                                <a:srgbClr val="C00000"/>
                              </a:solidFill>
                              <a:latin typeface="Cambria Math" panose="02040503050406030204" pitchFamily="18" charset="0"/>
                            </a:rPr>
                            <m:t>𝑇</m:t>
                          </m:r>
                        </m:den>
                      </m:f>
                      <m:r>
                        <a:rPr lang="en-US" i="1">
                          <a:solidFill>
                            <a:srgbClr val="C00000"/>
                          </a:solidFill>
                          <a:latin typeface="Cambria Math" panose="02040503050406030204" pitchFamily="18" charset="0"/>
                        </a:rPr>
                        <m:t> </m:t>
                      </m:r>
                      <m:sSub>
                        <m:sSubPr>
                          <m:ctrlPr>
                            <a:rPr lang="en-US" i="1">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𝑤</m:t>
                          </m:r>
                        </m:e>
                        <m:sub>
                          <m:r>
                            <a:rPr lang="en-US" i="1">
                              <a:solidFill>
                                <a:srgbClr val="C00000"/>
                              </a:solidFill>
                              <a:latin typeface="Cambria Math" panose="02040503050406030204" pitchFamily="18" charset="0"/>
                            </a:rPr>
                            <m:t>𝑘</m:t>
                          </m:r>
                        </m:sub>
                      </m:sSub>
                      <m:r>
                        <a:rPr lang="en-US" i="1">
                          <a:solidFill>
                            <a:srgbClr val="C00000"/>
                          </a:solidFill>
                          <a:latin typeface="Cambria Math" panose="02040503050406030204" pitchFamily="18" charset="0"/>
                          <a:ea typeface="Cambria Math" panose="02040503050406030204" pitchFamily="18" charset="0"/>
                        </a:rPr>
                        <m:t>𝛻</m:t>
                      </m:r>
                      <m:r>
                        <m:rPr>
                          <m:sty m:val="p"/>
                        </m:rPr>
                        <a:rPr lang="el-GR" i="1">
                          <a:solidFill>
                            <a:srgbClr val="C00000"/>
                          </a:solidFill>
                          <a:latin typeface="Cambria Math" panose="02040503050406030204" pitchFamily="18" charset="0"/>
                          <a:ea typeface="Cambria Math" panose="02040503050406030204" pitchFamily="18" charset="0"/>
                        </a:rPr>
                        <m:t>Φ</m:t>
                      </m:r>
                    </m:oMath>
                  </m:oMathPara>
                </a14:m>
                <a:endParaRPr lang="en-US" b="1" dirty="0">
                  <a:solidFill>
                    <a:srgbClr val="C00000"/>
                  </a:solidFill>
                </a:endParaRPr>
              </a:p>
            </p:txBody>
          </p:sp>
        </mc:Choice>
        <mc:Fallback>
          <p:sp>
            <p:nvSpPr>
              <p:cNvPr id="8" name="Rectangle 7"/>
              <p:cNvSpPr>
                <a:spLocks noRot="1" noChangeAspect="1" noMove="1" noResize="1" noEditPoints="1" noAdjustHandles="1" noChangeArrowheads="1" noChangeShapeType="1" noTextEdit="1"/>
              </p:cNvSpPr>
              <p:nvPr/>
            </p:nvSpPr>
            <p:spPr>
              <a:xfrm>
                <a:off x="1439984" y="4757635"/>
                <a:ext cx="5871158" cy="861005"/>
              </a:xfrm>
              <a:prstGeom prst="rect">
                <a:avLst/>
              </a:prstGeom>
              <a:blipFill>
                <a:blip r:embed="rId2"/>
                <a:stretch>
                  <a:fillRect/>
                </a:stretch>
              </a:blipFill>
            </p:spPr>
            <p:txBody>
              <a:bodyPr/>
              <a:lstStyle/>
              <a:p>
                <a:r>
                  <a:rPr lang="en-US">
                    <a:noFill/>
                  </a:rPr>
                  <a:t> </a:t>
                </a:r>
              </a:p>
            </p:txBody>
          </p:sp>
        </mc:Fallback>
      </mc:AlternateContent>
      <p:sp>
        <p:nvSpPr>
          <p:cNvPr id="16" name="TextBox 15"/>
          <p:cNvSpPr txBox="1"/>
          <p:nvPr/>
        </p:nvSpPr>
        <p:spPr>
          <a:xfrm>
            <a:off x="796638" y="1886075"/>
            <a:ext cx="7936019" cy="461665"/>
          </a:xfrm>
          <a:prstGeom prst="rect">
            <a:avLst/>
          </a:prstGeom>
          <a:noFill/>
        </p:spPr>
        <p:txBody>
          <a:bodyPr wrap="none" rtlCol="0">
            <a:spAutoFit/>
          </a:bodyPr>
          <a:lstStyle/>
          <a:p>
            <a:r>
              <a:rPr lang="en-US" dirty="0"/>
              <a:t>For charged species we introduce the electrochemical potential,</a:t>
            </a:r>
          </a:p>
        </p:txBody>
      </p:sp>
      <mc:AlternateContent xmlns:mc="http://schemas.openxmlformats.org/markup-compatibility/2006">
        <mc:Choice xmlns:a14="http://schemas.microsoft.com/office/drawing/2010/main" Requires="a14">
          <p:sp>
            <p:nvSpPr>
              <p:cNvPr id="17" name="TextBox 16"/>
              <p:cNvSpPr txBox="1"/>
              <p:nvPr/>
            </p:nvSpPr>
            <p:spPr>
              <a:xfrm>
                <a:off x="2663257" y="2902514"/>
                <a:ext cx="3432670" cy="4313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rPr>
                            <m:t>𝑗</m:t>
                          </m:r>
                        </m:sub>
                        <m:sup>
                          <m:r>
                            <a:rPr lang="en-US" i="1">
                              <a:latin typeface="Cambria Math" panose="02040503050406030204" pitchFamily="18" charset="0"/>
                            </a:rPr>
                            <m:t>𝐸</m:t>
                          </m:r>
                        </m:sup>
                      </m:sSub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𝜇</m:t>
                          </m:r>
                        </m:e>
                        <m:sub>
                          <m:r>
                            <a:rPr lang="en-US" i="1">
                              <a:latin typeface="Cambria Math" panose="02040503050406030204" pitchFamily="18" charset="0"/>
                            </a:rPr>
                            <m:t>𝑗</m:t>
                          </m:r>
                        </m:sub>
                      </m:sSub>
                      <m:d>
                        <m:dPr>
                          <m:ctrlPr>
                            <a:rPr lang="en-US" i="1">
                              <a:latin typeface="Cambria Math" panose="02040503050406030204" pitchFamily="18" charset="0"/>
                              <a:ea typeface="Cambria Math" panose="02040503050406030204" pitchFamily="18" charset="0"/>
                            </a:rPr>
                          </m:ctrlPr>
                        </m:dPr>
                        <m:e>
                          <m:d>
                            <m:dPr>
                              <m:begChr m:val="{"/>
                              <m:endChr m:val="}"/>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𝑤</m:t>
                                  </m:r>
                                </m:e>
                                <m:sub>
                                  <m:r>
                                    <a:rPr lang="en-US" i="1">
                                      <a:latin typeface="Cambria Math" panose="02040503050406030204" pitchFamily="18" charset="0"/>
                                      <a:ea typeface="Cambria Math" panose="02040503050406030204" pitchFamily="18" charset="0"/>
                                    </a:rPr>
                                    <m:t>𝑖</m:t>
                                  </m:r>
                                </m:sub>
                              </m:sSub>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𝑝</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e>
                      </m:d>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𝑧</m:t>
                          </m:r>
                        </m:e>
                        <m:sub>
                          <m:r>
                            <a:rPr lang="en-US" i="1">
                              <a:latin typeface="Cambria Math" panose="02040503050406030204" pitchFamily="18" charset="0"/>
                              <a:ea typeface="Cambria Math" panose="02040503050406030204" pitchFamily="18" charset="0"/>
                            </a:rPr>
                            <m:t>𝑗</m:t>
                          </m:r>
                        </m:sub>
                      </m:sSub>
                      <m:r>
                        <m:rPr>
                          <m:sty m:val="p"/>
                        </m:rPr>
                        <a:rPr lang="el-GR" i="1">
                          <a:latin typeface="Cambria Math" panose="02040503050406030204" pitchFamily="18" charset="0"/>
                          <a:ea typeface="Cambria Math" panose="02040503050406030204" pitchFamily="18" charset="0"/>
                        </a:rPr>
                        <m:t>Φ</m:t>
                      </m:r>
                    </m:oMath>
                  </m:oMathPara>
                </a14:m>
                <a:endParaRPr lang="en-US" dirty="0"/>
              </a:p>
            </p:txBody>
          </p:sp>
        </mc:Choice>
        <mc:Fallback>
          <p:sp>
            <p:nvSpPr>
              <p:cNvPr id="17" name="TextBox 16"/>
              <p:cNvSpPr txBox="1">
                <a:spLocks noRot="1" noChangeAspect="1" noMove="1" noResize="1" noEditPoints="1" noAdjustHandles="1" noChangeArrowheads="1" noChangeShapeType="1" noTextEdit="1"/>
              </p:cNvSpPr>
              <p:nvPr/>
            </p:nvSpPr>
            <p:spPr>
              <a:xfrm>
                <a:off x="2663257" y="2902514"/>
                <a:ext cx="3432670" cy="431337"/>
              </a:xfrm>
              <a:prstGeom prst="rect">
                <a:avLst/>
              </a:prstGeom>
              <a:blipFill>
                <a:blip r:embed="rId3"/>
                <a:stretch>
                  <a:fillRect/>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DF231059-1DB7-4006-AEBA-047F990F10A3}"/>
              </a:ext>
            </a:extLst>
          </p:cNvPr>
          <p:cNvCxnSpPr/>
          <p:nvPr/>
        </p:nvCxnSpPr>
        <p:spPr>
          <a:xfrm>
            <a:off x="6797088" y="5415497"/>
            <a:ext cx="0" cy="302282"/>
          </a:xfrm>
          <a:prstGeom prst="straightConnector1">
            <a:avLst/>
          </a:prstGeom>
          <a:ln w="1905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FC4DD5B-EBC8-4DA2-922F-6C92903076A7}"/>
              </a:ext>
            </a:extLst>
          </p:cNvPr>
          <p:cNvSpPr txBox="1"/>
          <p:nvPr/>
        </p:nvSpPr>
        <p:spPr>
          <a:xfrm>
            <a:off x="5660070" y="5724090"/>
            <a:ext cx="1858411" cy="523220"/>
          </a:xfrm>
          <a:prstGeom prst="rect">
            <a:avLst/>
          </a:prstGeom>
          <a:noFill/>
        </p:spPr>
        <p:txBody>
          <a:bodyPr wrap="square" rtlCol="0">
            <a:spAutoFit/>
          </a:bodyPr>
          <a:lstStyle/>
          <a:p>
            <a:pPr algn="ctr"/>
            <a:r>
              <a:rPr lang="en-US" sz="1400" dirty="0">
                <a:solidFill>
                  <a:srgbClr val="C00000"/>
                </a:solidFill>
                <a:latin typeface="Arial" pitchFamily="34" charset="0"/>
                <a:cs typeface="Arial" pitchFamily="34" charset="0"/>
              </a:rPr>
              <a:t>Potential Gradient term (E-field)</a:t>
            </a:r>
          </a:p>
        </p:txBody>
      </p:sp>
      <p:sp>
        <p:nvSpPr>
          <p:cNvPr id="4" name="TextBox 3">
            <a:extLst>
              <a:ext uri="{FF2B5EF4-FFF2-40B4-BE49-F238E27FC236}">
                <a16:creationId xmlns:a16="http://schemas.microsoft.com/office/drawing/2014/main" id="{2A7C6E22-A03F-4F2A-AED3-6EBD50867566}"/>
              </a:ext>
            </a:extLst>
          </p:cNvPr>
          <p:cNvSpPr txBox="1"/>
          <p:nvPr/>
        </p:nvSpPr>
        <p:spPr>
          <a:xfrm>
            <a:off x="796638" y="5963793"/>
            <a:ext cx="3310522" cy="461665"/>
          </a:xfrm>
          <a:prstGeom prst="rect">
            <a:avLst/>
          </a:prstGeom>
          <a:noFill/>
        </p:spPr>
        <p:txBody>
          <a:bodyPr wrap="none" rtlCol="0">
            <a:spAutoFit/>
          </a:bodyPr>
          <a:lstStyle/>
          <a:p>
            <a:r>
              <a:rPr lang="en-US" dirty="0"/>
              <a:t>Noise term is unchanged.</a:t>
            </a:r>
          </a:p>
        </p:txBody>
      </p:sp>
    </p:spTree>
    <p:extLst>
      <p:ext uri="{BB962C8B-B14F-4D97-AF65-F5344CB8AC3E}">
        <p14:creationId xmlns:p14="http://schemas.microsoft.com/office/powerpoint/2010/main" val="1822371363"/>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7354</TotalTime>
  <Words>947</Words>
  <Application>Microsoft Office PowerPoint</Application>
  <PresentationFormat>On-screen Show (4:3)</PresentationFormat>
  <Paragraphs>184</Paragraphs>
  <Slides>22</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Cambria Math</vt:lpstr>
      <vt:lpstr>Symbol</vt:lpstr>
      <vt:lpstr>Times New Roman</vt:lpstr>
      <vt:lpstr>Default Design</vt:lpstr>
      <vt:lpstr>Low Mach Number  Fluctuating Hydrodynamics  for Electrolytes</vt:lpstr>
      <vt:lpstr>Electrolytes at the Mesoscale</vt:lpstr>
      <vt:lpstr>Debye Length</vt:lpstr>
      <vt:lpstr>Transport for Species</vt:lpstr>
      <vt:lpstr>Neutral Species Flux</vt:lpstr>
      <vt:lpstr>Onsager form</vt:lpstr>
      <vt:lpstr>Stochastic Species Flux</vt:lpstr>
      <vt:lpstr>Electric Charge &amp; Field</vt:lpstr>
      <vt:lpstr>Charged Species Flux</vt:lpstr>
      <vt:lpstr>Conductivity &amp; Fluctuations</vt:lpstr>
      <vt:lpstr>Momentum Equation</vt:lpstr>
      <vt:lpstr>Low-Mach Approximation</vt:lpstr>
      <vt:lpstr>Numerics</vt:lpstr>
      <vt:lpstr>Equilibrium Fluctuations</vt:lpstr>
      <vt:lpstr>Non-Equilibrium Fluctuations</vt:lpstr>
      <vt:lpstr>Electro-Osmosis Flow</vt:lpstr>
      <vt:lpstr>Mixing Instability</vt:lpstr>
      <vt:lpstr>Acid-Base Fingering Instability</vt:lpstr>
      <vt:lpstr>Electrochemical Micropump</vt:lpstr>
      <vt:lpstr>Electrochemical Micropump</vt:lpstr>
      <vt:lpstr>Summary &amp; Future Work</vt:lpstr>
      <vt:lpstr>PowerPoint Presentation</vt:lpstr>
    </vt:vector>
  </TitlesOfParts>
  <Company>NONE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Direct Simulation  Monte Carlo</dc:title>
  <dc:creator>GARCIA</dc:creator>
  <cp:lastModifiedBy>Alejandro Garcia</cp:lastModifiedBy>
  <cp:revision>655</cp:revision>
  <dcterms:created xsi:type="dcterms:W3CDTF">2003-05-13T04:25:51Z</dcterms:created>
  <dcterms:modified xsi:type="dcterms:W3CDTF">2018-06-25T20:47:26Z</dcterms:modified>
</cp:coreProperties>
</file>