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5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3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6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7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24B6-70DA-436E-AF11-9D5AAA22E87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79AE-EFA8-47BF-90D8-EDB544C97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28650" indent="-346075" algn="l" defTabSz="914400" rtl="0" eaLnBrk="1" latinLnBrk="0" hangingPunct="1">
        <a:lnSpc>
          <a:spcPct val="114000"/>
        </a:lnSpc>
        <a:spcBef>
          <a:spcPts val="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emf"/><Relationship Id="rId7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25.png"/><Relationship Id="rId4" Type="http://schemas.openxmlformats.org/officeDocument/2006/relationships/image" Target="../media/image19.e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C107-1F03-4E29-BC25-424093325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1488"/>
            <a:ext cx="7772400" cy="1738824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Fluctuating Hydrodynamics of Reactive Liquid Mixtures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04067-0E82-4DDF-83CC-7EA056FA1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23978"/>
            <a:ext cx="6858000" cy="2085923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+mn-lt"/>
              </a:rPr>
              <a:t>Changho</a:t>
            </a:r>
            <a:r>
              <a:rPr lang="en-US" sz="2000" b="1" dirty="0">
                <a:latin typeface="+mn-lt"/>
              </a:rPr>
              <a:t> Kim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Andy Nonaka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John Bell</a:t>
            </a:r>
          </a:p>
          <a:p>
            <a:r>
              <a:rPr lang="en-US" sz="2000" dirty="0">
                <a:latin typeface="+mn-lt"/>
              </a:rPr>
              <a:t>(Lawrence Berkeley National Lab)</a:t>
            </a:r>
          </a:p>
          <a:p>
            <a:pPr>
              <a:lnSpc>
                <a:spcPct val="180000"/>
              </a:lnSpc>
            </a:pPr>
            <a:r>
              <a:rPr lang="en-US" sz="2000" b="1" dirty="0">
                <a:latin typeface="+mn-lt"/>
              </a:rPr>
              <a:t>Alejandro Garcia </a:t>
            </a:r>
            <a:r>
              <a:rPr lang="en-US" sz="2000" dirty="0">
                <a:latin typeface="+mn-lt"/>
              </a:rPr>
              <a:t>(San Jose State University)</a:t>
            </a:r>
          </a:p>
          <a:p>
            <a:pPr>
              <a:lnSpc>
                <a:spcPct val="180000"/>
              </a:lnSpc>
            </a:pPr>
            <a:r>
              <a:rPr lang="en-US" sz="2000" b="1" dirty="0">
                <a:latin typeface="+mn-lt"/>
              </a:rPr>
              <a:t>Aleksandar </a:t>
            </a:r>
            <a:r>
              <a:rPr lang="en-US" sz="2000" b="1" dirty="0" err="1">
                <a:latin typeface="+mn-lt"/>
              </a:rPr>
              <a:t>Donev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(New York University)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8681A-B24B-4988-95D1-605F03F756F4}"/>
              </a:ext>
            </a:extLst>
          </p:cNvPr>
          <p:cNvSpPr txBox="1"/>
          <p:nvPr/>
        </p:nvSpPr>
        <p:spPr>
          <a:xfrm>
            <a:off x="1634978" y="129472"/>
            <a:ext cx="587404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TWENTIETH SYMPOSIUM ON THERMOPHYSICAL PROPERTIES</a:t>
            </a:r>
            <a:br>
              <a:rPr lang="en-US" dirty="0"/>
            </a:br>
            <a:r>
              <a:rPr lang="en-US" dirty="0"/>
              <a:t>June 24–29, 2018  --  Boulder, CO, USA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670372-C559-4187-9FF0-17A07324D986}"/>
              </a:ext>
            </a:extLst>
          </p:cNvPr>
          <p:cNvGrpSpPr/>
          <p:nvPr/>
        </p:nvGrpSpPr>
        <p:grpSpPr>
          <a:xfrm>
            <a:off x="967823" y="5261846"/>
            <a:ext cx="7299485" cy="1410037"/>
            <a:chOff x="908921" y="5261846"/>
            <a:chExt cx="7299485" cy="14100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FE835B-782C-4A5C-9144-C354A8554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9356" y="5261846"/>
              <a:ext cx="1410037" cy="14100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0C64BA-2D49-4B4F-ADCD-3D333C9F4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5387" y="5723717"/>
              <a:ext cx="2313019" cy="4862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B1ED3D-794E-41E0-AE78-5AA949084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0354" b="33964"/>
            <a:stretch/>
          </p:blipFill>
          <p:spPr>
            <a:xfrm>
              <a:off x="908921" y="5717778"/>
              <a:ext cx="2024442" cy="498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063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49A-7302-4B3B-90AF-DE889B8E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657429"/>
          </a:xfrm>
        </p:spPr>
        <p:txBody>
          <a:bodyPr>
            <a:normAutofit/>
          </a:bodyPr>
          <a:lstStyle/>
          <a:p>
            <a:r>
              <a:rPr lang="en-US" sz="3200" dirty="0"/>
              <a:t>Binary Mixture: Dimerization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B3CDC-255F-48F8-A3EC-8EEF2DD87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34" y="1688999"/>
            <a:ext cx="5469301" cy="3480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16084-6843-44E4-B42D-48F6976960D9}"/>
              </a:ext>
            </a:extLst>
          </p:cNvPr>
          <p:cNvSpPr txBox="1"/>
          <p:nvPr/>
        </p:nvSpPr>
        <p:spPr>
          <a:xfrm>
            <a:off x="329379" y="5216676"/>
            <a:ext cx="8485239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10 dimers and 20 monomers per cell (no solvent)</a:t>
            </a:r>
          </a:p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Numerical result is remarkably close to the Einstein distribution.</a:t>
            </a:r>
          </a:p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treatment for strong fluctuations is numerically validated beyond the dilute limit.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7C327-804F-4631-8887-0428EE712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450" y="1107220"/>
            <a:ext cx="1205100" cy="3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311B-EB28-443C-B8E6-3643B1EE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Dimerization: Giant Fluctuations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DF8D0-692E-4A1C-A832-FFAAE6BF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4" y="1334572"/>
            <a:ext cx="4192358" cy="26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71497-CB54-4D5D-B9A6-A02FEA04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656" y="1350232"/>
            <a:ext cx="4088070" cy="2646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AA3382-9C3A-4250-BD06-85E8CF4F9DC2}"/>
                  </a:ext>
                </a:extLst>
              </p:cNvPr>
              <p:cNvSpPr txBox="1"/>
              <p:nvPr/>
            </p:nvSpPr>
            <p:spPr>
              <a:xfrm>
                <a:off x="476557" y="4265457"/>
                <a:ext cx="8190885" cy="150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5425" indent="-225425" algn="l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Reaction changes the concentration profile.</a:t>
                </a:r>
              </a:p>
              <a:p>
                <a:pPr marL="225425" indent="-225425" algn="l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Reaction suppresses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 power law at small wavenumbers.</a:t>
                </a:r>
              </a:p>
              <a:p>
                <a:pPr marL="225425" indent="-225425" algn="l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Simple theory based on a linear concentration profile fails to predict numerical results at this region.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AA3382-9C3A-4250-BD06-85E8CF4F9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57" y="4265457"/>
                <a:ext cx="8190885" cy="1503617"/>
              </a:xfrm>
              <a:prstGeom prst="rect">
                <a:avLst/>
              </a:prstGeom>
              <a:blipFill>
                <a:blip r:embed="rId4"/>
                <a:stretch>
                  <a:fillRect l="-446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32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932B-85DF-443C-809C-CD79FC33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Buoyancy-Driven Instability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41350-5F6E-42EA-8648-86CB48E7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86" y="1100598"/>
            <a:ext cx="5893363" cy="3497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322B4F-7D22-40A2-9BA1-E2605E84C1EA}"/>
              </a:ext>
            </a:extLst>
          </p:cNvPr>
          <p:cNvSpPr txBox="1"/>
          <p:nvPr/>
        </p:nvSpPr>
        <p:spPr>
          <a:xfrm>
            <a:off x="324466" y="4827639"/>
            <a:ext cx="8495070" cy="139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Double-diffusive instability in a vertically oriented Hele-Shaw cell</a:t>
            </a:r>
          </a:p>
          <a:p>
            <a:pPr marL="511175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HCl (dense lower layer) + NaOH (less dense upper layer); HCl diffuses faster.</a:t>
            </a:r>
          </a:p>
          <a:p>
            <a:pPr marL="225425" indent="-2254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Sharp interface initially prepared with natural mass/momentum fluctuations</a:t>
            </a:r>
          </a:p>
          <a:p>
            <a:pPr marL="511175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i="1" dirty="0"/>
              <a:t>Ideal</a:t>
            </a:r>
            <a:r>
              <a:rPr lang="en-US" dirty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266435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BCE6-C8C9-40AE-9801-DB4CA305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Thermal Fluctuations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204FE-30A8-4B85-B58E-9D5E9628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1" y="924235"/>
            <a:ext cx="6924691" cy="232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2C6288-2B28-4FE3-A183-BF15C02A3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 t="52000" r="47151" b="5999"/>
          <a:stretch/>
        </p:blipFill>
        <p:spPr bwMode="auto">
          <a:xfrm>
            <a:off x="648483" y="3330680"/>
            <a:ext cx="2114387" cy="317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9FB8B1-51C0-4BB7-A76B-49A4AEF38B99}"/>
              </a:ext>
            </a:extLst>
          </p:cNvPr>
          <p:cNvSpPr txBox="1"/>
          <p:nvPr/>
        </p:nvSpPr>
        <p:spPr>
          <a:xfrm>
            <a:off x="2880852" y="3330680"/>
            <a:ext cx="6263148" cy="173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Simulation A: full fluctuating hydrodynamics</a:t>
            </a:r>
          </a:p>
          <a:p>
            <a:pPr marL="225425" indent="-2254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Simulation C: all stochastic mass components omitted</a:t>
            </a:r>
          </a:p>
          <a:p>
            <a:pPr marL="225425" indent="-2254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Simulation D: initial velocity fluctuations also omitted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Velocity fluctuations dominate the triggering of the instability starting from a perfectly flat interface.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A4396-77DF-4EFB-A201-9D251ECAE722}"/>
                  </a:ext>
                </a:extLst>
              </p:cNvPr>
              <p:cNvSpPr txBox="1"/>
              <p:nvPr/>
            </p:nvSpPr>
            <p:spPr>
              <a:xfrm>
                <a:off x="919095" y="5737458"/>
                <a:ext cx="15731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Experiment*</a:t>
                </a:r>
              </a:p>
              <a:p>
                <a:pPr algn="ctr"/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A4396-77DF-4EFB-A201-9D251ECAE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5" y="5737458"/>
                <a:ext cx="1573162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E560760-1D85-4029-BD16-5979500722C9}"/>
              </a:ext>
            </a:extLst>
          </p:cNvPr>
          <p:cNvSpPr/>
          <p:nvPr/>
        </p:nvSpPr>
        <p:spPr>
          <a:xfrm>
            <a:off x="2880852" y="5192500"/>
            <a:ext cx="614516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LMRoman10-Regular"/>
              </a:rPr>
              <a:t>Our simulation results show that the </a:t>
            </a:r>
            <a:r>
              <a:rPr lang="en-US" sz="1600" dirty="0">
                <a:solidFill>
                  <a:srgbClr val="002060"/>
                </a:solidFill>
                <a:latin typeface="LMRoman10-Regular"/>
              </a:rPr>
              <a:t>natural fluctuations are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2060"/>
                </a:solidFill>
                <a:latin typeface="LMRoman10-Regular"/>
              </a:rPr>
              <a:t>sufficiently large to kick off the instability on a time scale comparable to that when a macroscopic initial perturbation is imposed</a:t>
            </a:r>
            <a:r>
              <a:rPr lang="en-US" sz="1600" dirty="0">
                <a:latin typeface="LMRoman10-Regular"/>
              </a:rPr>
              <a:t>.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BFD11-9D2E-4D1B-BF5F-3185F37221CB}"/>
              </a:ext>
            </a:extLst>
          </p:cNvPr>
          <p:cNvSpPr txBox="1"/>
          <p:nvPr/>
        </p:nvSpPr>
        <p:spPr>
          <a:xfrm>
            <a:off x="2540988" y="6271428"/>
            <a:ext cx="429687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 L. </a:t>
            </a:r>
            <a:r>
              <a:rPr lang="en-US" sz="1200" dirty="0" err="1"/>
              <a:t>Lemaigre</a:t>
            </a:r>
            <a:r>
              <a:rPr lang="en-US" sz="1200" dirty="0"/>
              <a:t>, M.A. </a:t>
            </a:r>
            <a:r>
              <a:rPr lang="en-US" sz="1200" dirty="0" err="1"/>
              <a:t>Budroni</a:t>
            </a:r>
            <a:r>
              <a:rPr lang="en-US" sz="1200" dirty="0"/>
              <a:t>, L.A. </a:t>
            </a:r>
            <a:r>
              <a:rPr lang="en-US" sz="1200" dirty="0" err="1"/>
              <a:t>Riolfo</a:t>
            </a:r>
            <a:r>
              <a:rPr lang="en-US" sz="1200" dirty="0"/>
              <a:t>, P. </a:t>
            </a:r>
            <a:r>
              <a:rPr lang="en-US" sz="1200" dirty="0" err="1"/>
              <a:t>Grosfils</a:t>
            </a:r>
            <a:r>
              <a:rPr lang="en-US" sz="1200" dirty="0"/>
              <a:t>, and A. De Wit, Phys. Fluids, 25:014103, 2013</a:t>
            </a:r>
          </a:p>
        </p:txBody>
      </p:sp>
    </p:spTree>
    <p:extLst>
      <p:ext uri="{BB962C8B-B14F-4D97-AF65-F5344CB8AC3E}">
        <p14:creationId xmlns:p14="http://schemas.microsoft.com/office/powerpoint/2010/main" val="25166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1DC9-A848-474B-A302-B8F45595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1262"/>
            <a:ext cx="7886700" cy="65742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50EA-7D2B-4356-B575-68AC88383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86" y="1445337"/>
            <a:ext cx="8112227" cy="30578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+mn-lt"/>
              </a:rPr>
              <a:t>We have developed a fluctuating hydrodynamics (FHD) formulation and numerical methodology for stochastic simulation of reactive liquid mixtures.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>
                <a:latin typeface="+mn-lt"/>
              </a:rPr>
              <a:t>Isothermal </a:t>
            </a:r>
            <a:r>
              <a:rPr lang="en-US" sz="2000" dirty="0" err="1">
                <a:latin typeface="+mn-lt"/>
              </a:rPr>
              <a:t>Boussineq</a:t>
            </a:r>
            <a:r>
              <a:rPr lang="en-US" sz="2000" dirty="0">
                <a:latin typeface="+mn-lt"/>
              </a:rPr>
              <a:t> formulation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+mn-lt"/>
              </a:rPr>
              <a:t>Generalized LMA / CME / tau leaping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+mn-lt"/>
              </a:rPr>
              <a:t>FHD with treatments for handling negative densities and vanishing species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+mn-lt"/>
              </a:rPr>
              <a:t> Thermodynamically consistent formulation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n-lt"/>
              </a:rPr>
              <a:t> Computationally efficient and robust method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EE556-07D2-476E-BB0E-DC3570248B1D}"/>
              </a:ext>
            </a:extLst>
          </p:cNvPr>
          <p:cNvSpPr/>
          <p:nvPr/>
        </p:nvSpPr>
        <p:spPr>
          <a:xfrm>
            <a:off x="2003322" y="4729314"/>
            <a:ext cx="513735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b="1" u="sng" dirty="0"/>
              <a:t>Future work</a:t>
            </a:r>
          </a:p>
          <a:p>
            <a:pPr algn="ctr">
              <a:lnSpc>
                <a:spcPct val="120000"/>
              </a:lnSpc>
            </a:pPr>
            <a:r>
              <a:rPr lang="en-US" sz="2000" dirty="0"/>
              <a:t>Electro-chemistry with charged species (ions)</a:t>
            </a:r>
          </a:p>
        </p:txBody>
      </p:sp>
    </p:spTree>
    <p:extLst>
      <p:ext uri="{BB962C8B-B14F-4D97-AF65-F5344CB8AC3E}">
        <p14:creationId xmlns:p14="http://schemas.microsoft.com/office/powerpoint/2010/main" val="10287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C6B683-5475-4FB6-B972-405F5515E16F}"/>
              </a:ext>
            </a:extLst>
          </p:cNvPr>
          <p:cNvSpPr txBox="1"/>
          <p:nvPr/>
        </p:nvSpPr>
        <p:spPr>
          <a:xfrm>
            <a:off x="2245540" y="5588137"/>
            <a:ext cx="452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Preprint available: </a:t>
            </a:r>
          </a:p>
          <a:p>
            <a:pPr algn="ctr"/>
            <a:r>
              <a:rPr lang="en-US" sz="2000" b="1" dirty="0"/>
              <a:t>http://arxiv.org/abs/1806.03389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85C5AA-F08D-49B0-A4CE-B729CCB12E75}"/>
              </a:ext>
            </a:extLst>
          </p:cNvPr>
          <p:cNvGrpSpPr/>
          <p:nvPr/>
        </p:nvGrpSpPr>
        <p:grpSpPr>
          <a:xfrm>
            <a:off x="7507190" y="280314"/>
            <a:ext cx="1346199" cy="1855537"/>
            <a:chOff x="7418178" y="4508403"/>
            <a:chExt cx="1346199" cy="185553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7311666-A328-4F42-99BF-E46CF83D8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18178" y="4508403"/>
              <a:ext cx="1346199" cy="13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854D47-E169-48FC-9861-F9131E0E7CE2}"/>
                </a:ext>
              </a:extLst>
            </p:cNvPr>
            <p:cNvSpPr txBox="1"/>
            <p:nvPr/>
          </p:nvSpPr>
          <p:spPr>
            <a:xfrm>
              <a:off x="7536171" y="5779165"/>
              <a:ext cx="1130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rial" pitchFamily="34" charset="0"/>
                  <a:cs typeface="Arial" pitchFamily="34" charset="0"/>
                </a:rPr>
                <a:t>Supported</a:t>
              </a:r>
              <a:br>
                <a:rPr lang="en-US" sz="1600" dirty="0">
                  <a:latin typeface="Arial" pitchFamily="34" charset="0"/>
                  <a:cs typeface="Arial" pitchFamily="34" charset="0"/>
                </a:rPr>
              </a:br>
              <a:r>
                <a:rPr lang="en-US" sz="1600" dirty="0">
                  <a:latin typeface="Arial" pitchFamily="34" charset="0"/>
                  <a:cs typeface="Arial" pitchFamily="34" charset="0"/>
                </a:rPr>
                <a:t>by DoE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EDFF013-92B9-4E13-BEAA-82639AF059EA}"/>
              </a:ext>
            </a:extLst>
          </p:cNvPr>
          <p:cNvSpPr/>
          <p:nvPr/>
        </p:nvSpPr>
        <p:spPr>
          <a:xfrm>
            <a:off x="2360795" y="1497939"/>
            <a:ext cx="429476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Thank you for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your attention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/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For more information,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visit: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ccse.lbl.gov</a:t>
            </a:r>
            <a:b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www.algarcia.org </a:t>
            </a:r>
          </a:p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cims.nyu.edu/~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donev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8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41AEF1-089C-4176-A0DF-CC2E99F6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Existing Approaches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EFB1C-2BC8-4F55-9CAE-B1C971DEF71D}"/>
              </a:ext>
            </a:extLst>
          </p:cNvPr>
          <p:cNvSpPr txBox="1"/>
          <p:nvPr/>
        </p:nvSpPr>
        <p:spPr>
          <a:xfrm>
            <a:off x="4729318" y="4843646"/>
            <a:ext cx="373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Dilute solution / no fluid flow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88AEE-8023-49EB-B5EA-1C3D11E24CF3}"/>
              </a:ext>
            </a:extLst>
          </p:cNvPr>
          <p:cNvSpPr txBox="1"/>
          <p:nvPr/>
        </p:nvSpPr>
        <p:spPr>
          <a:xfrm>
            <a:off x="452284" y="4451231"/>
            <a:ext cx="373687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b="1" u="sng" dirty="0"/>
              <a:t>Limited to</a:t>
            </a:r>
            <a:endParaRPr lang="en-US" b="1" dirty="0"/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Langevin (</a:t>
            </a:r>
            <a:r>
              <a:rPr lang="en-US" b="1" dirty="0">
                <a:solidFill>
                  <a:srgbClr val="FF0000"/>
                </a:solidFill>
              </a:rPr>
              <a:t>Gaussian</a:t>
            </a:r>
            <a:r>
              <a:rPr lang="en-US" dirty="0"/>
              <a:t>) chemistry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911FC-F61E-4888-8435-7310A2E9E097}"/>
              </a:ext>
            </a:extLst>
          </p:cNvPr>
          <p:cNvSpPr txBox="1"/>
          <p:nvPr/>
        </p:nvSpPr>
        <p:spPr>
          <a:xfrm>
            <a:off x="452284" y="2400884"/>
            <a:ext cx="3942735" cy="3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(Computational) fluid dynamics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B4E5B1-95E2-48D6-8442-BB33C6332348}"/>
              </a:ext>
            </a:extLst>
          </p:cNvPr>
          <p:cNvSpPr txBox="1"/>
          <p:nvPr/>
        </p:nvSpPr>
        <p:spPr>
          <a:xfrm>
            <a:off x="4729318" y="2400885"/>
            <a:ext cx="32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Biochemical modeling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91C38E-EE99-4381-9299-47A73E0CE215}"/>
              </a:ext>
            </a:extLst>
          </p:cNvPr>
          <p:cNvSpPr/>
          <p:nvPr/>
        </p:nvSpPr>
        <p:spPr>
          <a:xfrm>
            <a:off x="481163" y="1258943"/>
            <a:ext cx="3667430" cy="9733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Fluctuating Hydrodynamics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(FHD)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6FBEAB-B52F-43F9-A3C8-A5DF768B2A58}"/>
              </a:ext>
            </a:extLst>
          </p:cNvPr>
          <p:cNvSpPr/>
          <p:nvPr/>
        </p:nvSpPr>
        <p:spPr>
          <a:xfrm>
            <a:off x="4729318" y="1258943"/>
            <a:ext cx="3667430" cy="973394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Reaction-Diffusion Master Equation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(RDME)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5A93C-C013-488E-8D73-4C03C840F247}"/>
              </a:ext>
            </a:extLst>
          </p:cNvPr>
          <p:cNvSpPr txBox="1"/>
          <p:nvPr/>
        </p:nvSpPr>
        <p:spPr>
          <a:xfrm>
            <a:off x="462115" y="5388885"/>
            <a:ext cx="350028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b="1" u="sng" dirty="0"/>
              <a:t>Disadvantages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Validity for strong fluctuations?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FCC868-7A44-4AA3-9990-FE3430DD99E9}"/>
              </a:ext>
            </a:extLst>
          </p:cNvPr>
          <p:cNvSpPr txBox="1"/>
          <p:nvPr/>
        </p:nvSpPr>
        <p:spPr>
          <a:xfrm>
            <a:off x="4729318" y="5781300"/>
            <a:ext cx="314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Scalability?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9ACDD-9951-4581-B49B-C347A19587B7}"/>
              </a:ext>
            </a:extLst>
          </p:cNvPr>
          <p:cNvSpPr txBox="1"/>
          <p:nvPr/>
        </p:nvSpPr>
        <p:spPr>
          <a:xfrm>
            <a:off x="461499" y="2959579"/>
            <a:ext cx="394765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b="1" u="sng" dirty="0"/>
              <a:t>Advantages</a:t>
            </a:r>
            <a:endParaRPr lang="en-US" b="1" dirty="0"/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Computational efficiency </a:t>
            </a:r>
          </a:p>
          <a:p>
            <a:pPr marL="166688"/>
            <a:r>
              <a:rPr lang="en-US" dirty="0"/>
              <a:t>(for weak fluctuations)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Systematic extension to </a:t>
            </a:r>
            <a:r>
              <a:rPr lang="en-US" dirty="0" err="1"/>
              <a:t>multiphysics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D63E1-6CFE-4CF0-93C2-D02CA63BFC36}"/>
              </a:ext>
            </a:extLst>
          </p:cNvPr>
          <p:cNvSpPr txBox="1"/>
          <p:nvPr/>
        </p:nvSpPr>
        <p:spPr>
          <a:xfrm>
            <a:off x="4729318" y="3362590"/>
            <a:ext cx="424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Accurate (</a:t>
            </a:r>
            <a:r>
              <a:rPr lang="en-US" b="1" dirty="0">
                <a:solidFill>
                  <a:srgbClr val="FF0000"/>
                </a:solidFill>
              </a:rPr>
              <a:t>Poisson</a:t>
            </a:r>
            <a:r>
              <a:rPr lang="en-US" dirty="0"/>
              <a:t>) description of reaction</a:t>
            </a:r>
          </a:p>
        </p:txBody>
      </p:sp>
    </p:spTree>
    <p:extLst>
      <p:ext uri="{BB962C8B-B14F-4D97-AF65-F5344CB8AC3E}">
        <p14:creationId xmlns:p14="http://schemas.microsoft.com/office/powerpoint/2010/main" val="40942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200BD2-F912-48C9-AA17-1A00A8AB6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25" y="3142159"/>
            <a:ext cx="3823876" cy="6351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F227E-EED0-4299-A0FF-EC960129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8F6E0E-7478-42B5-97FA-0934572499DC}"/>
              </a:ext>
            </a:extLst>
          </p:cNvPr>
          <p:cNvSpPr/>
          <p:nvPr/>
        </p:nvSpPr>
        <p:spPr>
          <a:xfrm>
            <a:off x="914399" y="1186315"/>
            <a:ext cx="3215149" cy="10323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FHD</a:t>
            </a:r>
          </a:p>
          <a:p>
            <a:pPr marL="225425" indent="-225425"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Multispecies cross-diffusion</a:t>
            </a:r>
          </a:p>
          <a:p>
            <a:pPr marL="225425" indent="-225425"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Fluid velocity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F64904-493E-49CC-BE7F-E68CBF2A6EAF}"/>
              </a:ext>
            </a:extLst>
          </p:cNvPr>
          <p:cNvSpPr/>
          <p:nvPr/>
        </p:nvSpPr>
        <p:spPr>
          <a:xfrm>
            <a:off x="5014452" y="1186315"/>
            <a:ext cx="3215149" cy="103238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CME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(chemical master equation)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Reaction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5DEB8-34C4-47C6-AF7F-7394B239F3AA}"/>
              </a:ext>
            </a:extLst>
          </p:cNvPr>
          <p:cNvSpPr txBox="1"/>
          <p:nvPr/>
        </p:nvSpPr>
        <p:spPr>
          <a:xfrm>
            <a:off x="452281" y="3459709"/>
            <a:ext cx="77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Thermodynamically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Obtained from a general form of chemical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Equilibrium distribution is given by the correct Einstein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EB885-4F2D-4AF9-829A-39B3C3E98B7D}"/>
              </a:ext>
            </a:extLst>
          </p:cNvPr>
          <p:cNvSpPr txBox="1"/>
          <p:nvPr/>
        </p:nvSpPr>
        <p:spPr>
          <a:xfrm>
            <a:off x="452281" y="4559398"/>
            <a:ext cx="682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Computationally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Tau-leap reaction sampling (fixed time step size)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Implicit treatment of momentum diffusion (large Schmidt number)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9D2DB-84D9-4794-9C23-9DC461259111}"/>
              </a:ext>
            </a:extLst>
          </p:cNvPr>
          <p:cNvSpPr txBox="1"/>
          <p:nvPr/>
        </p:nvSpPr>
        <p:spPr>
          <a:xfrm>
            <a:off x="452281" y="5659087"/>
            <a:ext cx="6990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Numerically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Continuous range approximation / negative densities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Vanishing species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32DEAD-7175-48E7-A6BA-C30F927F4B25}"/>
              </a:ext>
            </a:extLst>
          </p:cNvPr>
          <p:cNvSpPr/>
          <p:nvPr/>
        </p:nvSpPr>
        <p:spPr>
          <a:xfrm>
            <a:off x="4320970" y="1476366"/>
            <a:ext cx="502060" cy="45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25094-0ACD-48C7-AF01-FA88D4D6689C}"/>
              </a:ext>
            </a:extLst>
          </p:cNvPr>
          <p:cNvSpPr txBox="1"/>
          <p:nvPr/>
        </p:nvSpPr>
        <p:spPr>
          <a:xfrm>
            <a:off x="452281" y="2360020"/>
            <a:ext cx="840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“Best of both worlds”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Accurate modeling of reactive </a:t>
            </a:r>
            <a:r>
              <a:rPr lang="en-US" dirty="0" err="1"/>
              <a:t>microliquids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Dilute solutions as well as liquid mixtures</a:t>
            </a:r>
          </a:p>
        </p:txBody>
      </p:sp>
    </p:spTree>
    <p:extLst>
      <p:ext uri="{BB962C8B-B14F-4D97-AF65-F5344CB8AC3E}">
        <p14:creationId xmlns:p14="http://schemas.microsoft.com/office/powerpoint/2010/main" val="25090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9176-177D-4A74-8A22-40C23531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648"/>
            <a:ext cx="9144000" cy="102255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Formulation (1/3)</a:t>
            </a:r>
            <a:br>
              <a:rPr lang="en-US" sz="2800" dirty="0"/>
            </a:br>
            <a:r>
              <a:rPr lang="en-US" sz="2800" dirty="0"/>
              <a:t>Isothermal </a:t>
            </a:r>
            <a:r>
              <a:rPr lang="en-US" sz="2800" dirty="0" err="1"/>
              <a:t>Boussineq</a:t>
            </a:r>
            <a:r>
              <a:rPr lang="en-US" sz="2800" dirty="0"/>
              <a:t> (Incompressible)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C3B81C-7EC4-4FFC-BEE8-0E36789DBB7A}"/>
                  </a:ext>
                </a:extLst>
              </p:cNvPr>
              <p:cNvSpPr txBox="1"/>
              <p:nvPr/>
            </p:nvSpPr>
            <p:spPr>
              <a:xfrm>
                <a:off x="198364" y="1173153"/>
                <a:ext cx="6871030" cy="171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5425" indent="-2254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We assume that the fluid density does not depend on composition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66688">
                  <a:lnSpc>
                    <a:spcPct val="150000"/>
                  </a:lnSpc>
                </a:pPr>
                <a:r>
                  <a:rPr lang="en-US" dirty="0"/>
                  <a:t>except for the buoyancy force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25425" indent="-2254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Composition is denoted by mass fractions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C3B81C-7EC4-4FFC-BEE8-0E36789DB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4" y="1173153"/>
                <a:ext cx="6871030" cy="1710661"/>
              </a:xfrm>
              <a:prstGeom prst="rect">
                <a:avLst/>
              </a:prstGeom>
              <a:blipFill>
                <a:blip r:embed="rId2"/>
                <a:stretch>
                  <a:fillRect l="-621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6D47C-B205-462E-98EA-2ACCD07FDC87}"/>
                  </a:ext>
                </a:extLst>
              </p:cNvPr>
              <p:cNvSpPr txBox="1"/>
              <p:nvPr/>
            </p:nvSpPr>
            <p:spPr>
              <a:xfrm>
                <a:off x="198364" y="5407395"/>
                <a:ext cx="5410617" cy="13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5425" indent="-2254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= stochastic </a:t>
                </a:r>
                <a:r>
                  <a:rPr lang="en-US" dirty="0"/>
                  <a:t>momentum flux</a:t>
                </a:r>
              </a:p>
              <a:p>
                <a:pPr marL="225425" indent="-2254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Mass flux: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/>
                  <a:t>(hydro)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(stochastic)</a:t>
                </a:r>
              </a:p>
              <a:p>
                <a:pPr marL="225425" indent="-2254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= stochastic </a:t>
                </a:r>
                <a:r>
                  <a:rPr lang="en-US" dirty="0"/>
                  <a:t>chemistry term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6D47C-B205-462E-98EA-2ACCD07F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4" y="5407395"/>
                <a:ext cx="5410617" cy="1349152"/>
              </a:xfrm>
              <a:prstGeom prst="rect">
                <a:avLst/>
              </a:prstGeom>
              <a:blipFill>
                <a:blip r:embed="rId3"/>
                <a:stretch>
                  <a:fillRect l="-789" b="-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0BF14-6775-476C-8071-D9830DEA8DDB}"/>
              </a:ext>
            </a:extLst>
          </p:cNvPr>
          <p:cNvGrpSpPr/>
          <p:nvPr/>
        </p:nvGrpSpPr>
        <p:grpSpPr>
          <a:xfrm>
            <a:off x="411476" y="3192573"/>
            <a:ext cx="5581843" cy="2133600"/>
            <a:chOff x="1042219" y="3087330"/>
            <a:chExt cx="5581843" cy="213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DD4F56-6C55-4394-A1A0-FA757D49A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5722" y="3258849"/>
              <a:ext cx="5005801" cy="56608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F412D4-AABB-430B-AAA2-E5CF0ACB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3482" y="3922049"/>
              <a:ext cx="908460" cy="3201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BB3C0C-912A-4447-B5AD-1CF92888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3973" y="4361897"/>
              <a:ext cx="3689460" cy="580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5ABA01-7597-447B-8407-7999E02DA8A5}"/>
                </a:ext>
              </a:extLst>
            </p:cNvPr>
            <p:cNvSpPr/>
            <p:nvPr/>
          </p:nvSpPr>
          <p:spPr>
            <a:xfrm>
              <a:off x="1042219" y="3087330"/>
              <a:ext cx="5581843" cy="21336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42F3285-4A1C-4F34-A555-758D4C97B3B2}"/>
              </a:ext>
            </a:extLst>
          </p:cNvPr>
          <p:cNvSpPr txBox="1"/>
          <p:nvPr/>
        </p:nvSpPr>
        <p:spPr>
          <a:xfrm>
            <a:off x="6341778" y="1635123"/>
            <a:ext cx="221471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Appropriate for many liquid (mixture)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FB98C-D605-4355-B33B-A7D2A19F5936}"/>
              </a:ext>
            </a:extLst>
          </p:cNvPr>
          <p:cNvSpPr txBox="1"/>
          <p:nvPr/>
        </p:nvSpPr>
        <p:spPr>
          <a:xfrm>
            <a:off x="5840363" y="2279327"/>
            <a:ext cx="321754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Complexity of numerical algorithm is greatly reduced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without losing essential physics.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F3F12F-91CD-4A16-905C-0401E1D78D87}"/>
              </a:ext>
            </a:extLst>
          </p:cNvPr>
          <p:cNvGrpSpPr/>
          <p:nvPr/>
        </p:nvGrpSpPr>
        <p:grpSpPr>
          <a:xfrm>
            <a:off x="4138833" y="5445030"/>
            <a:ext cx="3411360" cy="879830"/>
            <a:chOff x="4138833" y="5445030"/>
            <a:chExt cx="3411360" cy="8798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12EBEE-D456-474E-9B05-052AEFF95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8833" y="5445030"/>
              <a:ext cx="3411360" cy="561440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AA874D-939F-4087-92AB-EBF7584C6043}"/>
                </a:ext>
              </a:extLst>
            </p:cNvPr>
            <p:cNvCxnSpPr/>
            <p:nvPr/>
          </p:nvCxnSpPr>
          <p:spPr>
            <a:xfrm flipH="1" flipV="1">
              <a:off x="5841110" y="5834552"/>
              <a:ext cx="216310" cy="170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D955B5-9591-47FC-BAE8-5F7E51ADDC55}"/>
                </a:ext>
              </a:extLst>
            </p:cNvPr>
            <p:cNvSpPr/>
            <p:nvPr/>
          </p:nvSpPr>
          <p:spPr>
            <a:xfrm>
              <a:off x="5835888" y="5986306"/>
              <a:ext cx="629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GWN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5D10-920B-451B-9169-3CB65064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734"/>
            <a:ext cx="9144000" cy="939317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Formulation (2/3)</a:t>
            </a:r>
            <a:br>
              <a:rPr lang="en-US" dirty="0"/>
            </a:br>
            <a:r>
              <a:rPr lang="en-US" dirty="0"/>
              <a:t>Multispecies Maxwell-Stefan Diffusion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3A3BE8-6FAC-43F7-97D0-631ACE23E2D7}"/>
                  </a:ext>
                </a:extLst>
              </p:cNvPr>
              <p:cNvSpPr txBox="1"/>
              <p:nvPr/>
            </p:nvSpPr>
            <p:spPr>
              <a:xfrm>
                <a:off x="516192" y="2933414"/>
                <a:ext cx="8111613" cy="1399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The diffusion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is given as a pseudo-inverse. → cross-diffusion</a:t>
                </a:r>
              </a:p>
              <a:p>
                <a:pPr marL="225425" indent="-225425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For one or more </a:t>
                </a:r>
                <a:r>
                  <a:rPr lang="en-US" b="1" dirty="0">
                    <a:solidFill>
                      <a:srgbClr val="FF0000"/>
                    </a:solidFill>
                  </a:rPr>
                  <a:t>vanishing species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is </a:t>
                </a:r>
                <a:r>
                  <a:rPr lang="en-US" b="1" dirty="0">
                    <a:solidFill>
                      <a:srgbClr val="002060"/>
                    </a:solidFill>
                  </a:rPr>
                  <a:t>ill conditioned</a:t>
                </a:r>
                <a:r>
                  <a:rPr lang="en-US" dirty="0"/>
                  <a:t>.</a:t>
                </a:r>
              </a:p>
              <a:p>
                <a:pPr marL="225425" indent="-225425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However,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is well defined </a:t>
                </a:r>
                <a:r>
                  <a:rPr lang="en-US" dirty="0"/>
                  <a:t>and can be </a:t>
                </a:r>
                <a:r>
                  <a:rPr lang="en-US" b="1" dirty="0"/>
                  <a:t>constructed from a subsystem consisting of non-vanishing species</a:t>
                </a:r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3A3BE8-6FAC-43F7-97D0-631ACE23E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2" y="2933414"/>
                <a:ext cx="8111613" cy="1399742"/>
              </a:xfrm>
              <a:prstGeom prst="rect">
                <a:avLst/>
              </a:prstGeom>
              <a:blipFill>
                <a:blip r:embed="rId2"/>
                <a:stretch>
                  <a:fillRect l="-677" r="-827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014878-692A-44AF-991D-14507212F553}"/>
                  </a:ext>
                </a:extLst>
              </p:cNvPr>
              <p:cNvSpPr txBox="1"/>
              <p:nvPr/>
            </p:nvSpPr>
            <p:spPr>
              <a:xfrm>
                <a:off x="516192" y="4601085"/>
                <a:ext cx="8111613" cy="1399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dirty="0"/>
                  <a:t>Stochastic mass fluxes can cause </a:t>
                </a:r>
                <a:r>
                  <a:rPr lang="en-US" b="1" dirty="0">
                    <a:solidFill>
                      <a:srgbClr val="002060"/>
                    </a:solidFill>
                  </a:rPr>
                  <a:t>negative densities </a:t>
                </a:r>
                <a:r>
                  <a:rPr lang="en-US" dirty="0"/>
                  <a:t>for </a:t>
                </a:r>
                <a:r>
                  <a:rPr lang="en-US" b="1" dirty="0">
                    <a:solidFill>
                      <a:srgbClr val="FF0000"/>
                    </a:solidFill>
                  </a:rPr>
                  <a:t>strong fluctuations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(i.e. a small number of molecules in a computational cell)</a:t>
                </a:r>
                <a:r>
                  <a:rPr lang="en-US" b="1" dirty="0"/>
                  <a:t>.</a:t>
                </a:r>
              </a:p>
              <a:p>
                <a:pPr marL="225425" indent="-225425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We gradually </a:t>
                </a:r>
                <a:r>
                  <a:rPr lang="en-US" b="1" dirty="0"/>
                  <a:t>turn off stochastic mass fluxes </a:t>
                </a:r>
                <a:r>
                  <a:rPr lang="en-US" dirty="0"/>
                  <a:t>when there is less than one molecule in a cell using </a:t>
                </a:r>
                <a:r>
                  <a:rPr lang="en-US" b="1" dirty="0">
                    <a:solidFill>
                      <a:schemeClr val="tx1"/>
                    </a:solidFill>
                  </a:rPr>
                  <a:t>a smoothed Heaviside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014878-692A-44AF-991D-14507212F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2" y="4601085"/>
                <a:ext cx="8111613" cy="1399037"/>
              </a:xfrm>
              <a:prstGeom prst="rect">
                <a:avLst/>
              </a:prstGeom>
              <a:blipFill>
                <a:blip r:embed="rId3"/>
                <a:stretch>
                  <a:fillRect l="-677" r="-376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E6E642F-DFA7-46C4-B325-18C4B971063D}"/>
              </a:ext>
            </a:extLst>
          </p:cNvPr>
          <p:cNvGrpSpPr/>
          <p:nvPr/>
        </p:nvGrpSpPr>
        <p:grpSpPr>
          <a:xfrm>
            <a:off x="1204451" y="1333328"/>
            <a:ext cx="6735097" cy="1029571"/>
            <a:chOff x="953729" y="1260686"/>
            <a:chExt cx="6735097" cy="10295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90A60E-493D-4CFD-BC9C-102D2EF8A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956" y="1347387"/>
              <a:ext cx="2549250" cy="539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E0299F-D01D-4ADF-9D41-F8672977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4796" y="1282527"/>
              <a:ext cx="3244500" cy="620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65302A9-DC27-44CF-8681-15E10A35AAB2}"/>
                    </a:ext>
                  </a:extLst>
                </p:cNvPr>
                <p:cNvSpPr/>
                <p:nvPr/>
              </p:nvSpPr>
              <p:spPr>
                <a:xfrm>
                  <a:off x="2373101" y="1908628"/>
                  <a:ext cx="9368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diag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65302A9-DC27-44CF-8681-15E10A35AA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101" y="1908628"/>
                  <a:ext cx="936859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16F5E4-A2EE-479E-B14B-094A9B84291E}"/>
                </a:ext>
              </a:extLst>
            </p:cNvPr>
            <p:cNvSpPr/>
            <p:nvPr/>
          </p:nvSpPr>
          <p:spPr>
            <a:xfrm>
              <a:off x="3391261" y="1920925"/>
              <a:ext cx="13794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mole fractions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C0F7189-7DC8-4D0E-8537-C5283A9F44F0}"/>
                </a:ext>
              </a:extLst>
            </p:cNvPr>
            <p:cNvCxnSpPr/>
            <p:nvPr/>
          </p:nvCxnSpPr>
          <p:spPr>
            <a:xfrm flipH="1" flipV="1">
              <a:off x="2552456" y="1797789"/>
              <a:ext cx="216310" cy="170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D46D4AA-D364-40E5-B7DA-31EC66D72A4F}"/>
                </a:ext>
              </a:extLst>
            </p:cNvPr>
            <p:cNvCxnSpPr/>
            <p:nvPr/>
          </p:nvCxnSpPr>
          <p:spPr>
            <a:xfrm flipH="1" flipV="1">
              <a:off x="3506620" y="1797093"/>
              <a:ext cx="216310" cy="170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83466B-71DD-4D6A-A80C-038698C6131A}"/>
                </a:ext>
              </a:extLst>
            </p:cNvPr>
            <p:cNvSpPr/>
            <p:nvPr/>
          </p:nvSpPr>
          <p:spPr>
            <a:xfrm>
              <a:off x="953729" y="1260686"/>
              <a:ext cx="6735097" cy="102957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0F950E5-45D5-4593-9034-0515D46EA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4787" y="6022231"/>
            <a:ext cx="4134421" cy="607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454A5-58CC-431F-B1FD-E13A893A488B}"/>
              </a:ext>
            </a:extLst>
          </p:cNvPr>
          <p:cNvSpPr txBox="1"/>
          <p:nvPr/>
        </p:nvSpPr>
        <p:spPr>
          <a:xfrm>
            <a:off x="2104848" y="2566219"/>
            <a:ext cx="500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Two numerical modifications</a:t>
            </a:r>
          </a:p>
        </p:txBody>
      </p:sp>
    </p:spTree>
    <p:extLst>
      <p:ext uri="{BB962C8B-B14F-4D97-AF65-F5344CB8AC3E}">
        <p14:creationId xmlns:p14="http://schemas.microsoft.com/office/powerpoint/2010/main" val="8270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BAE0-7965-4A8F-86DD-F03BB51E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780"/>
            <a:ext cx="7886700" cy="911775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Formulation (3/3)</a:t>
            </a:r>
            <a:br>
              <a:rPr lang="en-US" dirty="0"/>
            </a:br>
            <a:r>
              <a:rPr lang="en-US" dirty="0"/>
              <a:t>Stochastic Chemistry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E18A7-69DC-4006-BEE4-96F5DCC5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97" y="3078601"/>
            <a:ext cx="2224800" cy="617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4CAC83-4A6A-4736-80A7-77EBFD6F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347" y="2134995"/>
            <a:ext cx="1205100" cy="377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280B216-8911-4900-A499-E628E1890981}"/>
              </a:ext>
            </a:extLst>
          </p:cNvPr>
          <p:cNvGrpSpPr/>
          <p:nvPr/>
        </p:nvGrpSpPr>
        <p:grpSpPr>
          <a:xfrm>
            <a:off x="5046994" y="3086588"/>
            <a:ext cx="3115149" cy="391500"/>
            <a:chOff x="5070354" y="3338891"/>
            <a:chExt cx="3115149" cy="391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C09F08-6D55-4B31-98DA-AB0A18FC5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0354" y="3338891"/>
              <a:ext cx="1418310" cy="391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C8EE30-DFD8-41ED-87BD-FA73FE56A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6335" y="3354191"/>
              <a:ext cx="1439168" cy="3706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5C3009-E76C-450E-946F-A199318E91DE}"/>
                  </a:ext>
                </a:extLst>
              </p:cNvPr>
              <p:cNvSpPr txBox="1"/>
              <p:nvPr/>
            </p:nvSpPr>
            <p:spPr>
              <a:xfrm>
                <a:off x="4303583" y="4157774"/>
                <a:ext cx="4759636" cy="1065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𝑉𝑑𝑡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𝑉𝑑𝑡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𝑉𝑑𝑡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𝑉𝑑𝑡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5C3009-E76C-450E-946F-A199318E9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83" y="4157774"/>
                <a:ext cx="4759636" cy="1065933"/>
              </a:xfrm>
              <a:prstGeom prst="rect">
                <a:avLst/>
              </a:prstGeom>
              <a:blipFill>
                <a:blip r:embed="rId6"/>
                <a:stretch>
                  <a:fillRect l="-1793" b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9DAEC5-1FD3-4C0E-9A26-BBC280D759FA}"/>
                  </a:ext>
                </a:extLst>
              </p:cNvPr>
              <p:cNvSpPr txBox="1"/>
              <p:nvPr/>
            </p:nvSpPr>
            <p:spPr>
              <a:xfrm>
                <a:off x="307338" y="4281528"/>
                <a:ext cx="3527119" cy="687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=±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𝑠𝑟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𝑉𝑑𝑡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9DAEC5-1FD3-4C0E-9A26-BBC280D75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38" y="4281528"/>
                <a:ext cx="3527119" cy="687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BA8416-2793-4038-9067-5A3A509AA2F0}"/>
              </a:ext>
            </a:extLst>
          </p:cNvPr>
          <p:cNvSpPr txBox="1"/>
          <p:nvPr/>
        </p:nvSpPr>
        <p:spPr>
          <a:xfrm>
            <a:off x="879926" y="1277768"/>
            <a:ext cx="225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General Case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D3225-4928-4D87-A0E0-CCC56ED4EE75}"/>
              </a:ext>
            </a:extLst>
          </p:cNvPr>
          <p:cNvSpPr txBox="1"/>
          <p:nvPr/>
        </p:nvSpPr>
        <p:spPr>
          <a:xfrm>
            <a:off x="5169058" y="1277768"/>
            <a:ext cx="2989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Dimerization</a:t>
            </a:r>
          </a:p>
          <a:p>
            <a:pPr algn="ctr"/>
            <a:r>
              <a:rPr lang="en-US" sz="2000" b="1" dirty="0"/>
              <a:t>(binary ideal mixture)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60EF8-B10F-48FC-893A-55BA0653EFF5}"/>
              </a:ext>
            </a:extLst>
          </p:cNvPr>
          <p:cNvSpPr txBox="1"/>
          <p:nvPr/>
        </p:nvSpPr>
        <p:spPr>
          <a:xfrm>
            <a:off x="176983" y="2636523"/>
            <a:ext cx="419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Generalized</a:t>
            </a:r>
            <a:r>
              <a:rPr lang="en-US" sz="2000" b="1" dirty="0">
                <a:solidFill>
                  <a:srgbClr val="C00000"/>
                </a:solidFill>
              </a:rPr>
              <a:t> law of mass action (LMA)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36AA3F-3958-4FD1-BB81-EFF2AEDE7AC0}"/>
              </a:ext>
            </a:extLst>
          </p:cNvPr>
          <p:cNvSpPr txBox="1"/>
          <p:nvPr/>
        </p:nvSpPr>
        <p:spPr>
          <a:xfrm>
            <a:off x="176983" y="3792731"/>
            <a:ext cx="419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</a:rPr>
              <a:t>CME-based reaction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1D2177-E66E-4777-A9AF-EC2A93193B3D}"/>
                  </a:ext>
                </a:extLst>
              </p:cNvPr>
              <p:cNvSpPr txBox="1"/>
              <p:nvPr/>
            </p:nvSpPr>
            <p:spPr>
              <a:xfrm>
                <a:off x="242160" y="5262086"/>
                <a:ext cx="36574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000" b="1" dirty="0"/>
                  <a:t>Tau-leap reaction sampling </a:t>
                </a:r>
                <a:r>
                  <a:rPr lang="en-US" sz="2000" dirty="0"/>
                  <a:t>for finite time step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1D2177-E66E-4777-A9AF-EC2A93193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60" y="5262086"/>
                <a:ext cx="3657474" cy="707886"/>
              </a:xfrm>
              <a:prstGeom prst="rect">
                <a:avLst/>
              </a:prstGeom>
              <a:blipFill>
                <a:blip r:embed="rId8"/>
                <a:stretch>
                  <a:fillRect l="-150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3879A06-4109-4389-B2A2-B5A6EC2CC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207" y="1719846"/>
            <a:ext cx="2725380" cy="858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C63875E-391F-4FBE-8AE7-7FA95DA6D896}"/>
              </a:ext>
            </a:extLst>
          </p:cNvPr>
          <p:cNvGrpSpPr/>
          <p:nvPr/>
        </p:nvGrpSpPr>
        <p:grpSpPr>
          <a:xfrm>
            <a:off x="2674373" y="4738787"/>
            <a:ext cx="1297858" cy="522385"/>
            <a:chOff x="4955457" y="6063412"/>
            <a:chExt cx="1297858" cy="52238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7B0BE7-2044-4E49-8F28-3E610489BD91}"/>
                </a:ext>
              </a:extLst>
            </p:cNvPr>
            <p:cNvCxnSpPr/>
            <p:nvPr/>
          </p:nvCxnSpPr>
          <p:spPr>
            <a:xfrm flipH="1" flipV="1">
              <a:off x="5070354" y="6063412"/>
              <a:ext cx="199736" cy="19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B68FFF-DD5A-48D1-A9FD-1D1CD1398717}"/>
                </a:ext>
              </a:extLst>
            </p:cNvPr>
            <p:cNvSpPr txBox="1"/>
            <p:nvPr/>
          </p:nvSpPr>
          <p:spPr>
            <a:xfrm>
              <a:off x="4955457" y="6247243"/>
              <a:ext cx="1297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/>
                <a:t>Poisson RNG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D33EA88-47B9-45F5-A29C-A0C2E03E0D6B}"/>
              </a:ext>
            </a:extLst>
          </p:cNvPr>
          <p:cNvSpPr txBox="1"/>
          <p:nvPr/>
        </p:nvSpPr>
        <p:spPr>
          <a:xfrm>
            <a:off x="4221721" y="5838620"/>
            <a:ext cx="484111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Both the generalized LMA and CME-based description are essential for achieving thermodynamic consistency.</a:t>
            </a:r>
          </a:p>
        </p:txBody>
      </p:sp>
    </p:spTree>
    <p:extLst>
      <p:ext uri="{BB962C8B-B14F-4D97-AF65-F5344CB8AC3E}">
        <p14:creationId xmlns:p14="http://schemas.microsoft.com/office/powerpoint/2010/main" val="267841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5966-BEC5-4723-8307-6FE8D48D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7429"/>
          </a:xfrm>
        </p:spPr>
        <p:txBody>
          <a:bodyPr/>
          <a:lstStyle/>
          <a:p>
            <a:r>
              <a:rPr lang="en-US" dirty="0"/>
              <a:t>Thermodynamic Consistency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0109A9-050C-45B3-9660-F6023B256F04}"/>
              </a:ext>
            </a:extLst>
          </p:cNvPr>
          <p:cNvGrpSpPr/>
          <p:nvPr/>
        </p:nvGrpSpPr>
        <p:grpSpPr>
          <a:xfrm>
            <a:off x="272845" y="1229033"/>
            <a:ext cx="8598309" cy="2556387"/>
            <a:chOff x="176981" y="1022555"/>
            <a:chExt cx="8598309" cy="255638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04E1E2-E7F4-461E-ADDF-BA6274EE0142}"/>
                </a:ext>
              </a:extLst>
            </p:cNvPr>
            <p:cNvGrpSpPr/>
            <p:nvPr/>
          </p:nvGrpSpPr>
          <p:grpSpPr>
            <a:xfrm>
              <a:off x="368709" y="1085629"/>
              <a:ext cx="8406581" cy="2353203"/>
              <a:chOff x="383458" y="1592826"/>
              <a:chExt cx="8406581" cy="235320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FCAD859-BE98-4DC8-93F2-DC5902EACA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77649" y="2467588"/>
                <a:ext cx="5194192" cy="746779"/>
                <a:chOff x="1523687" y="1533522"/>
                <a:chExt cx="6535350" cy="9396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BA99741-164B-49B0-A17D-F131B9870D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23687" y="1724922"/>
                  <a:ext cx="1691775" cy="5568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EA53A1C4-170F-4A5C-AC72-30A0F06327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15462" y="1533522"/>
                  <a:ext cx="2294325" cy="939600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A3065B32-B0AD-492F-974F-133CF8DDBB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09787" y="1759722"/>
                  <a:ext cx="2549250" cy="487200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4D8F668-79A8-457F-8FBA-C667504E4383}"/>
                      </a:ext>
                    </a:extLst>
                  </p:cNvPr>
                  <p:cNvSpPr txBox="1"/>
                  <p:nvPr/>
                </p:nvSpPr>
                <p:spPr>
                  <a:xfrm>
                    <a:off x="383458" y="1592826"/>
                    <a:ext cx="8406581" cy="783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130000"/>
                      </a:lnSpc>
                    </a:pPr>
                    <a:r>
                      <a:rPr lang="en-US" dirty="0"/>
                      <a:t>Using the dimerization example with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constant</m:t>
                        </m:r>
                      </m:oMath>
                    </a14:m>
                    <a:r>
                      <a:rPr lang="en-US" dirty="0"/>
                      <a:t>, we can show that 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detailed balance</a:t>
                    </a:r>
                    <a:r>
                      <a:rPr lang="en-US" dirty="0"/>
                      <a:t> 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holds with respect to the Einstein distribution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dirty="0"/>
                      <a:t> with entropy</a:t>
                    </a: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4D8F668-79A8-457F-8FBA-C667504E43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458" y="1592826"/>
                    <a:ext cx="8406581" cy="7834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80" b="-117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51E022-F7B5-461C-B567-D92C42D0DBE5}"/>
                  </a:ext>
                </a:extLst>
              </p:cNvPr>
              <p:cNvSpPr txBox="1"/>
              <p:nvPr/>
            </p:nvSpPr>
            <p:spPr>
              <a:xfrm>
                <a:off x="383458" y="3429000"/>
                <a:ext cx="983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if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F076DE4-0617-445D-B4AE-F64DBBBF1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449" y="3305709"/>
                <a:ext cx="4338361" cy="64032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4C7A562-366E-44B8-895F-EF8111B99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9973" y="3305709"/>
                <a:ext cx="2632680" cy="61712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A203FC-AEF4-4D10-9997-2E5495DFDFE6}"/>
                  </a:ext>
                </a:extLst>
              </p:cNvPr>
              <p:cNvSpPr txBox="1"/>
              <p:nvPr/>
            </p:nvSpPr>
            <p:spPr>
              <a:xfrm>
                <a:off x="5045738" y="3423304"/>
                <a:ext cx="983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/>
                  <a:t>and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4AC6C1-E7DF-4F2E-83E9-8EE3F3D482CD}"/>
                  </a:ext>
                </a:extLst>
              </p:cNvPr>
              <p:cNvSpPr txBox="1"/>
              <p:nvPr/>
            </p:nvSpPr>
            <p:spPr>
              <a:xfrm>
                <a:off x="8190949" y="3423304"/>
                <a:ext cx="5990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.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0A2172-B57F-4DA7-B07F-76288C0EAF52}"/>
                </a:ext>
              </a:extLst>
            </p:cNvPr>
            <p:cNvSpPr/>
            <p:nvPr/>
          </p:nvSpPr>
          <p:spPr>
            <a:xfrm>
              <a:off x="176981" y="1022555"/>
              <a:ext cx="8598309" cy="2556387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78CA28-23A2-46C9-BC0A-92D379CEC440}"/>
                  </a:ext>
                </a:extLst>
              </p:cNvPr>
              <p:cNvSpPr txBox="1"/>
              <p:nvPr/>
            </p:nvSpPr>
            <p:spPr>
              <a:xfrm>
                <a:off x="341668" y="4669168"/>
                <a:ext cx="8598309" cy="1216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At the level of Gaussian approximation (= weak fluctuations / near thermodynamic limit), we can show that the linearized equations (=spatially extended case) give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a </a:t>
                </a:r>
                <a:r>
                  <a:rPr lang="en-US" b="1" dirty="0">
                    <a:solidFill>
                      <a:srgbClr val="002060"/>
                    </a:solidFill>
                  </a:rPr>
                  <a:t>flat equilibrium structure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𝐞𝐪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b="1" dirty="0">
                    <a:solidFill>
                      <a:srgbClr val="002060"/>
                    </a:solidFill>
                  </a:rPr>
                  <a:t>reaction does not change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𝐞𝐪</m:t>
                        </m:r>
                      </m:sup>
                    </m:sSub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78CA28-23A2-46C9-BC0A-92D379CEC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8" y="4669168"/>
                <a:ext cx="8598309" cy="1216039"/>
              </a:xfrm>
              <a:prstGeom prst="rect">
                <a:avLst/>
              </a:prstGeom>
              <a:blipFill>
                <a:blip r:embed="rId8"/>
                <a:stretch>
                  <a:fillRect l="-567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79EA08-413D-4554-840D-DFBE60E204B4}"/>
                  </a:ext>
                </a:extLst>
              </p:cNvPr>
              <p:cNvSpPr txBox="1"/>
              <p:nvPr/>
            </p:nvSpPr>
            <p:spPr>
              <a:xfrm>
                <a:off x="1909912" y="3808585"/>
                <a:ext cx="4176254" cy="372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Integer-based correction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79EA08-413D-4554-840D-DFBE60E2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12" y="3808585"/>
                <a:ext cx="4176254" cy="372538"/>
              </a:xfrm>
              <a:prstGeom prst="rect">
                <a:avLst/>
              </a:prstGeom>
              <a:blipFill>
                <a:blip r:embed="rId9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E8ED86-A551-4DF9-A19E-DA6A1C9FE62F}"/>
              </a:ext>
            </a:extLst>
          </p:cNvPr>
          <p:cNvCxnSpPr/>
          <p:nvPr/>
        </p:nvCxnSpPr>
        <p:spPr>
          <a:xfrm flipH="1" flipV="1">
            <a:off x="1760338" y="3649336"/>
            <a:ext cx="299148" cy="299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065A-38CC-49F0-BE6F-0C6D7206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Scheme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4E10C-A988-4AA2-A27D-39B17DF90429}"/>
              </a:ext>
            </a:extLst>
          </p:cNvPr>
          <p:cNvSpPr txBox="1"/>
          <p:nvPr/>
        </p:nvSpPr>
        <p:spPr>
          <a:xfrm>
            <a:off x="437228" y="1504335"/>
            <a:ext cx="8269544" cy="455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Stochastic version of the method of lines approach</a:t>
            </a:r>
          </a:p>
          <a:p>
            <a:pPr algn="l"/>
            <a:endParaRPr lang="en-US" sz="2000" dirty="0"/>
          </a:p>
          <a:p>
            <a:pPr algn="ctr">
              <a:spcAft>
                <a:spcPts val="600"/>
              </a:spcAft>
            </a:pPr>
            <a:r>
              <a:rPr lang="en-US" sz="2000" u="sng" dirty="0"/>
              <a:t>Spatial discretization</a:t>
            </a:r>
          </a:p>
          <a:p>
            <a:pPr marL="225425" indent="-2254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Structured-grid </a:t>
            </a:r>
            <a:r>
              <a:rPr lang="en-US" sz="2000" b="1" dirty="0"/>
              <a:t>finite-volume</a:t>
            </a:r>
            <a:r>
              <a:rPr lang="en-US" sz="2000" dirty="0"/>
              <a:t> approach</a:t>
            </a:r>
          </a:p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Reaction is added after spatial discretization so that finite-volume cells can be used as reactive cells.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>
              <a:spcAft>
                <a:spcPts val="600"/>
              </a:spcAft>
            </a:pPr>
            <a:r>
              <a:rPr lang="en-US" sz="2000" u="sng" dirty="0"/>
              <a:t>Temporal integrator</a:t>
            </a:r>
          </a:p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Implicit treatment of momentum diffusion (most restrictive for liquids)</a:t>
            </a:r>
          </a:p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Explicit treatment of species diffusion + reaction</a:t>
            </a:r>
          </a:p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Midpoint predictor-corrector</a:t>
            </a:r>
            <a:r>
              <a:rPr lang="en-US" sz="2000" dirty="0"/>
              <a:t> (second-order deterministic/weak accuracy)</a:t>
            </a:r>
          </a:p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Robust for the large Schmidt number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582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8526-E3D5-4149-A430-64292174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Dilute Solution: Hydrolysis of Sucrose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0F584-5472-4FFE-868A-7D651374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00" y="1179457"/>
            <a:ext cx="3708000" cy="3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77059-D2EC-426B-ADD9-66B13A8CD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52" y="1665360"/>
            <a:ext cx="5524921" cy="3489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A964E-B6F2-4FDF-A10E-80E68670F397}"/>
              </a:ext>
            </a:extLst>
          </p:cNvPr>
          <p:cNvSpPr txBox="1"/>
          <p:nvPr/>
        </p:nvSpPr>
        <p:spPr>
          <a:xfrm>
            <a:off x="737419" y="5154641"/>
            <a:ext cx="7669162" cy="15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10 sucrose molecules per cell</a:t>
            </a:r>
          </a:p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Physically correct Poisson distribution is reproduced.</a:t>
            </a:r>
          </a:p>
          <a:p>
            <a:pPr marL="225425" indent="-225425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numerical method is simplified to our previous reaction-diffusion scheme in the dilute limit in the absence of fluid flow.</a:t>
            </a:r>
          </a:p>
        </p:txBody>
      </p:sp>
    </p:spTree>
    <p:extLst>
      <p:ext uri="{BB962C8B-B14F-4D97-AF65-F5344CB8AC3E}">
        <p14:creationId xmlns:p14="http://schemas.microsoft.com/office/powerpoint/2010/main" val="330437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25425" indent="-225425" algn="l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934</Words>
  <Application>Microsoft Office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LMRoman10-Regular</vt:lpstr>
      <vt:lpstr>Times New Roman</vt:lpstr>
      <vt:lpstr>Wingdings</vt:lpstr>
      <vt:lpstr>Office Theme</vt:lpstr>
      <vt:lpstr>Fluctuating Hydrodynamics of Reactive Liquid Mixtures</vt:lpstr>
      <vt:lpstr>Two Existing Approaches</vt:lpstr>
      <vt:lpstr>Our Approach</vt:lpstr>
      <vt:lpstr>Formulation (1/3) Isothermal Boussineq (Incompressible) Formulation</vt:lpstr>
      <vt:lpstr>Formulation (2/3) Multispecies Maxwell-Stefan Diffusion </vt:lpstr>
      <vt:lpstr>Formulation (3/3) Stochastic Chemistry</vt:lpstr>
      <vt:lpstr>Thermodynamic Consistency</vt:lpstr>
      <vt:lpstr>Numerical Scheme</vt:lpstr>
      <vt:lpstr>Dilute Solution: Hydrolysis of Sucrose</vt:lpstr>
      <vt:lpstr>Binary Mixture: Dimerization</vt:lpstr>
      <vt:lpstr>Dimerization: Giant Fluctuations</vt:lpstr>
      <vt:lpstr>Buoyancy-Driven Instability</vt:lpstr>
      <vt:lpstr>Effects of Thermal Fluctuations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Changho Kim</dc:creator>
  <cp:lastModifiedBy>Alejandro Garcia</cp:lastModifiedBy>
  <cp:revision>100</cp:revision>
  <dcterms:created xsi:type="dcterms:W3CDTF">2018-06-11T16:35:54Z</dcterms:created>
  <dcterms:modified xsi:type="dcterms:W3CDTF">2018-06-25T20:17:34Z</dcterms:modified>
</cp:coreProperties>
</file>